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92" r:id="rId4"/>
    <p:sldId id="293" r:id="rId5"/>
    <p:sldId id="260" r:id="rId6"/>
    <p:sldId id="261" r:id="rId7"/>
    <p:sldId id="300" r:id="rId8"/>
    <p:sldId id="294" r:id="rId9"/>
    <p:sldId id="264" r:id="rId10"/>
    <p:sldId id="299" r:id="rId11"/>
    <p:sldId id="284" r:id="rId12"/>
    <p:sldId id="283" r:id="rId13"/>
    <p:sldId id="276" r:id="rId14"/>
    <p:sldId id="268" r:id="rId15"/>
    <p:sldId id="296" r:id="rId16"/>
    <p:sldId id="295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  <a:srgbClr val="D33830"/>
    <a:srgbClr val="696969"/>
    <a:srgbClr val="DC4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86421"/>
  </p:normalViewPr>
  <p:slideViewPr>
    <p:cSldViewPr snapToGrid="0" snapToObjects="1">
      <p:cViewPr>
        <p:scale>
          <a:sx n="100" d="100"/>
          <a:sy n="100" d="100"/>
        </p:scale>
        <p:origin x="1560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327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10519-660B-DD4D-AB50-E783968AD588}" type="doc">
      <dgm:prSet loTypeId="urn:microsoft.com/office/officeart/2005/8/layout/target3" loCatId="" qsTypeId="urn:microsoft.com/office/officeart/2005/8/quickstyle/simple4" qsCatId="simple" csTypeId="urn:microsoft.com/office/officeart/2005/8/colors/accent1_2" csCatId="accent1" phldr="1"/>
      <dgm:spPr/>
    </dgm:pt>
    <dgm:pt modelId="{5E03F741-EA64-6D48-8763-1EB7FD5C6F1D}">
      <dgm:prSet phldrT="[Text]" custT="1"/>
      <dgm:spPr/>
      <dgm:t>
        <a:bodyPr lIns="180000" tIns="180000" rIns="180000" bIns="180000"/>
        <a:lstStyle/>
        <a:p>
          <a:pPr>
            <a:lnSpc>
              <a:spcPct val="80000"/>
            </a:lnSpc>
          </a:pPr>
          <a:r>
            <a:rPr lang="en-US" sz="1500" dirty="0" smtClean="0">
              <a:latin typeface="Hind" charset="0"/>
              <a:ea typeface="Hind" charset="0"/>
              <a:cs typeface="Hind" charset="0"/>
            </a:rPr>
            <a:t>Today’s on demand generation want</a:t>
          </a:r>
          <a:r>
            <a:rPr lang="en-US" sz="1500" baseline="0" dirty="0" smtClean="0">
              <a:latin typeface="Hind" charset="0"/>
              <a:ea typeface="Hind" charset="0"/>
              <a:cs typeface="Hind" charset="0"/>
            </a:rPr>
            <a:t> </a:t>
          </a:r>
          <a:r>
            <a:rPr lang="en-US" sz="1500" dirty="0" smtClean="0">
              <a:latin typeface="Hind" charset="0"/>
              <a:ea typeface="Hind" charset="0"/>
              <a:cs typeface="Hind" charset="0"/>
            </a:rPr>
            <a:t>actions and bookable buttons over ads</a:t>
          </a:r>
          <a:endParaRPr lang="en-US" sz="1500" dirty="0">
            <a:latin typeface="Hind" charset="0"/>
            <a:ea typeface="Hind" charset="0"/>
            <a:cs typeface="Hind" charset="0"/>
          </a:endParaRPr>
        </a:p>
      </dgm:t>
    </dgm:pt>
    <dgm:pt modelId="{07C69E1A-3764-2748-8408-4E5097F9376F}" type="parTrans" cxnId="{9C3FD6D4-4A63-FF42-BFBD-C9A0A478D466}">
      <dgm:prSet/>
      <dgm:spPr/>
      <dgm:t>
        <a:bodyPr/>
        <a:lstStyle/>
        <a:p>
          <a:endParaRPr lang="en-US"/>
        </a:p>
      </dgm:t>
    </dgm:pt>
    <dgm:pt modelId="{51C0AD04-776A-6B4A-BCFE-C3871858F2E9}" type="sibTrans" cxnId="{9C3FD6D4-4A63-FF42-BFBD-C9A0A478D466}">
      <dgm:prSet/>
      <dgm:spPr/>
      <dgm:t>
        <a:bodyPr/>
        <a:lstStyle/>
        <a:p>
          <a:endParaRPr lang="en-US"/>
        </a:p>
      </dgm:t>
    </dgm:pt>
    <dgm:pt modelId="{BAFDB888-1476-A74E-91CC-A29520A58B81}">
      <dgm:prSet phldrT="[Text]" custT="1"/>
      <dgm:spPr/>
      <dgm:t>
        <a:bodyPr lIns="180000" tIns="180000" rIns="180000" bIns="180000"/>
        <a:lstStyle/>
        <a:p>
          <a:pPr>
            <a:lnSpc>
              <a:spcPct val="80000"/>
            </a:lnSpc>
          </a:pPr>
          <a:r>
            <a:rPr lang="en-US" sz="1500" dirty="0" smtClean="0">
              <a:latin typeface="Hind" charset="0"/>
              <a:ea typeface="Hind" charset="0"/>
              <a:cs typeface="Hind" charset="0"/>
            </a:rPr>
            <a:t>No aggregator of marketplace supply and ‘bookable’ businesses/buttons</a:t>
          </a:r>
          <a:endParaRPr lang="en-US" sz="1500" dirty="0">
            <a:latin typeface="Hind" charset="0"/>
            <a:ea typeface="Hind" charset="0"/>
            <a:cs typeface="Hind" charset="0"/>
          </a:endParaRPr>
        </a:p>
      </dgm:t>
    </dgm:pt>
    <dgm:pt modelId="{6ED19FC0-94E6-F04E-BD6C-F7AF1F988324}" type="parTrans" cxnId="{AEF887D8-9E4F-3B4E-829D-AE881532E77A}">
      <dgm:prSet/>
      <dgm:spPr/>
      <dgm:t>
        <a:bodyPr/>
        <a:lstStyle/>
        <a:p>
          <a:endParaRPr lang="en-US"/>
        </a:p>
      </dgm:t>
    </dgm:pt>
    <dgm:pt modelId="{8417C336-C6A9-D947-A45C-C172E06F8171}" type="sibTrans" cxnId="{AEF887D8-9E4F-3B4E-829D-AE881532E77A}">
      <dgm:prSet/>
      <dgm:spPr/>
      <dgm:t>
        <a:bodyPr/>
        <a:lstStyle/>
        <a:p>
          <a:endParaRPr lang="en-US"/>
        </a:p>
      </dgm:t>
    </dgm:pt>
    <dgm:pt modelId="{5CC4654C-5F6B-0643-ADEE-98A3C11260DE}">
      <dgm:prSet phldrT="[Text]" custT="1"/>
      <dgm:spPr/>
      <dgm:t>
        <a:bodyPr lIns="180000" tIns="180000" rIns="180000" bIns="180000"/>
        <a:lstStyle/>
        <a:p>
          <a:pPr>
            <a:lnSpc>
              <a:spcPct val="80000"/>
            </a:lnSpc>
          </a:pPr>
          <a:r>
            <a:rPr lang="en-US" sz="1500" dirty="0" smtClean="0">
              <a:latin typeface="Hind" charset="0"/>
              <a:ea typeface="Hind" charset="0"/>
              <a:cs typeface="Hind" charset="0"/>
            </a:rPr>
            <a:t>Local and location web experience is dated and not</a:t>
          </a:r>
          <a:r>
            <a:rPr lang="en-US" sz="1500" baseline="0" dirty="0" smtClean="0">
              <a:latin typeface="Hind" charset="0"/>
              <a:ea typeface="Hind" charset="0"/>
              <a:cs typeface="Hind" charset="0"/>
            </a:rPr>
            <a:t> </a:t>
          </a:r>
          <a:r>
            <a:rPr lang="en-US" sz="1500" baseline="0" dirty="0" err="1" smtClean="0">
              <a:latin typeface="Hind" charset="0"/>
              <a:ea typeface="Hind" charset="0"/>
              <a:cs typeface="Hind" charset="0"/>
            </a:rPr>
            <a:t>optimised</a:t>
          </a:r>
          <a:r>
            <a:rPr lang="en-US" sz="1500" baseline="0" dirty="0" smtClean="0">
              <a:latin typeface="Hind" charset="0"/>
              <a:ea typeface="Hind" charset="0"/>
              <a:cs typeface="Hind" charset="0"/>
            </a:rPr>
            <a:t> for instant bookings</a:t>
          </a:r>
          <a:endParaRPr lang="en-US" sz="1500" dirty="0">
            <a:latin typeface="Hind" charset="0"/>
            <a:ea typeface="Hind" charset="0"/>
            <a:cs typeface="Hind" charset="0"/>
          </a:endParaRPr>
        </a:p>
      </dgm:t>
    </dgm:pt>
    <dgm:pt modelId="{6DDF9B4B-3D13-AB4F-B290-68E3CC89CDDD}" type="parTrans" cxnId="{6EB42EE5-5511-B341-B331-8337719B01DE}">
      <dgm:prSet/>
      <dgm:spPr/>
      <dgm:t>
        <a:bodyPr/>
        <a:lstStyle/>
        <a:p>
          <a:endParaRPr lang="en-US"/>
        </a:p>
      </dgm:t>
    </dgm:pt>
    <dgm:pt modelId="{51B492F9-B170-4045-BDAD-58CCDE94ECC3}" type="sibTrans" cxnId="{6EB42EE5-5511-B341-B331-8337719B01DE}">
      <dgm:prSet/>
      <dgm:spPr/>
      <dgm:t>
        <a:bodyPr/>
        <a:lstStyle/>
        <a:p>
          <a:endParaRPr lang="en-US"/>
        </a:p>
      </dgm:t>
    </dgm:pt>
    <dgm:pt modelId="{6BC8F28A-FE52-7C41-AC2D-E8E0523B511F}" type="pres">
      <dgm:prSet presAssocID="{69D10519-660B-DD4D-AB50-E783968AD58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870995B-BAE0-FA46-B354-96D12DC30367}" type="pres">
      <dgm:prSet presAssocID="{5E03F741-EA64-6D48-8763-1EB7FD5C6F1D}" presName="circle1" presStyleLbl="node1" presStyleIdx="0" presStyleCnt="3"/>
      <dgm:spPr/>
    </dgm:pt>
    <dgm:pt modelId="{EBA05B38-6A80-EB4C-A7EA-E629395ADC6A}" type="pres">
      <dgm:prSet presAssocID="{5E03F741-EA64-6D48-8763-1EB7FD5C6F1D}" presName="space" presStyleCnt="0"/>
      <dgm:spPr/>
    </dgm:pt>
    <dgm:pt modelId="{8CAA1334-3E40-5C45-A401-304853B55ED0}" type="pres">
      <dgm:prSet presAssocID="{5E03F741-EA64-6D48-8763-1EB7FD5C6F1D}" presName="rect1" presStyleLbl="alignAcc1" presStyleIdx="0" presStyleCnt="3" custLinFactNeighborX="9629" custLinFactNeighborY="1186"/>
      <dgm:spPr/>
      <dgm:t>
        <a:bodyPr/>
        <a:lstStyle/>
        <a:p>
          <a:endParaRPr lang="en-GB"/>
        </a:p>
      </dgm:t>
    </dgm:pt>
    <dgm:pt modelId="{4EEB5CA1-642E-8348-9476-84D5FFF01EBC}" type="pres">
      <dgm:prSet presAssocID="{BAFDB888-1476-A74E-91CC-A29520A58B81}" presName="vertSpace2" presStyleLbl="node1" presStyleIdx="0" presStyleCnt="3"/>
      <dgm:spPr/>
    </dgm:pt>
    <dgm:pt modelId="{F7249DB8-5A06-CC47-A9EF-E0443904B2BC}" type="pres">
      <dgm:prSet presAssocID="{BAFDB888-1476-A74E-91CC-A29520A58B81}" presName="circle2" presStyleLbl="node1" presStyleIdx="1" presStyleCnt="3"/>
      <dgm:spPr/>
    </dgm:pt>
    <dgm:pt modelId="{3955EE1A-F88E-4B4F-B7AB-9067C1A98170}" type="pres">
      <dgm:prSet presAssocID="{BAFDB888-1476-A74E-91CC-A29520A58B81}" presName="rect2" presStyleLbl="alignAcc1" presStyleIdx="1" presStyleCnt="3"/>
      <dgm:spPr/>
      <dgm:t>
        <a:bodyPr/>
        <a:lstStyle/>
        <a:p>
          <a:endParaRPr lang="en-GB"/>
        </a:p>
      </dgm:t>
    </dgm:pt>
    <dgm:pt modelId="{D57A3565-CC73-904C-8A3D-27337FE578E7}" type="pres">
      <dgm:prSet presAssocID="{5CC4654C-5F6B-0643-ADEE-98A3C11260DE}" presName="vertSpace3" presStyleLbl="node1" presStyleIdx="1" presStyleCnt="3"/>
      <dgm:spPr/>
    </dgm:pt>
    <dgm:pt modelId="{C17BA1A9-D683-1846-A2C0-009025F960B3}" type="pres">
      <dgm:prSet presAssocID="{5CC4654C-5F6B-0643-ADEE-98A3C11260DE}" presName="circle3" presStyleLbl="node1" presStyleIdx="2" presStyleCnt="3"/>
      <dgm:spPr/>
    </dgm:pt>
    <dgm:pt modelId="{AF15C49B-559C-4844-9C87-42F77E7C8B28}" type="pres">
      <dgm:prSet presAssocID="{5CC4654C-5F6B-0643-ADEE-98A3C11260DE}" presName="rect3" presStyleLbl="alignAcc1" presStyleIdx="2" presStyleCnt="3"/>
      <dgm:spPr/>
      <dgm:t>
        <a:bodyPr/>
        <a:lstStyle/>
        <a:p>
          <a:endParaRPr lang="en-GB"/>
        </a:p>
      </dgm:t>
    </dgm:pt>
    <dgm:pt modelId="{5D594BCD-AB95-AB4F-9EF0-D67EFC631F59}" type="pres">
      <dgm:prSet presAssocID="{5E03F741-EA64-6D48-8763-1EB7FD5C6F1D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2F953E-D1F3-FC4D-8087-59EEAB844BD6}" type="pres">
      <dgm:prSet presAssocID="{BAFDB888-1476-A74E-91CC-A29520A58B81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D7A466-E1DE-E24A-9AD2-BED3F56FF9C1}" type="pres">
      <dgm:prSet presAssocID="{5CC4654C-5F6B-0643-ADEE-98A3C11260DE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B33700E-29EA-9346-BADF-D3D600415E41}" type="presOf" srcId="{BAFDB888-1476-A74E-91CC-A29520A58B81}" destId="{3955EE1A-F88E-4B4F-B7AB-9067C1A98170}" srcOrd="0" destOrd="0" presId="urn:microsoft.com/office/officeart/2005/8/layout/target3"/>
    <dgm:cxn modelId="{4F7C1BC7-30CC-A04C-B434-5EAB5BAE9C81}" type="presOf" srcId="{5E03F741-EA64-6D48-8763-1EB7FD5C6F1D}" destId="{5D594BCD-AB95-AB4F-9EF0-D67EFC631F59}" srcOrd="1" destOrd="0" presId="urn:microsoft.com/office/officeart/2005/8/layout/target3"/>
    <dgm:cxn modelId="{599D9D1A-A61B-CC46-9639-C49E0B442E4B}" type="presOf" srcId="{5CC4654C-5F6B-0643-ADEE-98A3C11260DE}" destId="{AF15C49B-559C-4844-9C87-42F77E7C8B28}" srcOrd="0" destOrd="0" presId="urn:microsoft.com/office/officeart/2005/8/layout/target3"/>
    <dgm:cxn modelId="{C0D34823-C564-E145-A77A-8EA9049EDC14}" type="presOf" srcId="{5E03F741-EA64-6D48-8763-1EB7FD5C6F1D}" destId="{8CAA1334-3E40-5C45-A401-304853B55ED0}" srcOrd="0" destOrd="0" presId="urn:microsoft.com/office/officeart/2005/8/layout/target3"/>
    <dgm:cxn modelId="{455FEB0F-F4D9-2646-812F-F70428C65652}" type="presOf" srcId="{69D10519-660B-DD4D-AB50-E783968AD588}" destId="{6BC8F28A-FE52-7C41-AC2D-E8E0523B511F}" srcOrd="0" destOrd="0" presId="urn:microsoft.com/office/officeart/2005/8/layout/target3"/>
    <dgm:cxn modelId="{AEF887D8-9E4F-3B4E-829D-AE881532E77A}" srcId="{69D10519-660B-DD4D-AB50-E783968AD588}" destId="{BAFDB888-1476-A74E-91CC-A29520A58B81}" srcOrd="1" destOrd="0" parTransId="{6ED19FC0-94E6-F04E-BD6C-F7AF1F988324}" sibTransId="{8417C336-C6A9-D947-A45C-C172E06F8171}"/>
    <dgm:cxn modelId="{6EB42EE5-5511-B341-B331-8337719B01DE}" srcId="{69D10519-660B-DD4D-AB50-E783968AD588}" destId="{5CC4654C-5F6B-0643-ADEE-98A3C11260DE}" srcOrd="2" destOrd="0" parTransId="{6DDF9B4B-3D13-AB4F-B290-68E3CC89CDDD}" sibTransId="{51B492F9-B170-4045-BDAD-58CCDE94ECC3}"/>
    <dgm:cxn modelId="{1DEBE177-7953-6A48-A744-F26A015B39B9}" type="presOf" srcId="{BAFDB888-1476-A74E-91CC-A29520A58B81}" destId="{B72F953E-D1F3-FC4D-8087-59EEAB844BD6}" srcOrd="1" destOrd="0" presId="urn:microsoft.com/office/officeart/2005/8/layout/target3"/>
    <dgm:cxn modelId="{9C3FD6D4-4A63-FF42-BFBD-C9A0A478D466}" srcId="{69D10519-660B-DD4D-AB50-E783968AD588}" destId="{5E03F741-EA64-6D48-8763-1EB7FD5C6F1D}" srcOrd="0" destOrd="0" parTransId="{07C69E1A-3764-2748-8408-4E5097F9376F}" sibTransId="{51C0AD04-776A-6B4A-BCFE-C3871858F2E9}"/>
    <dgm:cxn modelId="{07664C0A-A6B9-0E47-9D55-B8FA8FAA7B2E}" type="presOf" srcId="{5CC4654C-5F6B-0643-ADEE-98A3C11260DE}" destId="{8AD7A466-E1DE-E24A-9AD2-BED3F56FF9C1}" srcOrd="1" destOrd="0" presId="urn:microsoft.com/office/officeart/2005/8/layout/target3"/>
    <dgm:cxn modelId="{40B18E24-293D-204E-B4F2-5F2B2358E574}" type="presParOf" srcId="{6BC8F28A-FE52-7C41-AC2D-E8E0523B511F}" destId="{D870995B-BAE0-FA46-B354-96D12DC30367}" srcOrd="0" destOrd="0" presId="urn:microsoft.com/office/officeart/2005/8/layout/target3"/>
    <dgm:cxn modelId="{6BD3ED62-4B03-8B4C-A6D6-D40969140DBA}" type="presParOf" srcId="{6BC8F28A-FE52-7C41-AC2D-E8E0523B511F}" destId="{EBA05B38-6A80-EB4C-A7EA-E629395ADC6A}" srcOrd="1" destOrd="0" presId="urn:microsoft.com/office/officeart/2005/8/layout/target3"/>
    <dgm:cxn modelId="{1CDA5C58-4844-4E4F-9176-26A8BA524C00}" type="presParOf" srcId="{6BC8F28A-FE52-7C41-AC2D-E8E0523B511F}" destId="{8CAA1334-3E40-5C45-A401-304853B55ED0}" srcOrd="2" destOrd="0" presId="urn:microsoft.com/office/officeart/2005/8/layout/target3"/>
    <dgm:cxn modelId="{FD0D9836-D541-E346-A5BA-BB8263B88914}" type="presParOf" srcId="{6BC8F28A-FE52-7C41-AC2D-E8E0523B511F}" destId="{4EEB5CA1-642E-8348-9476-84D5FFF01EBC}" srcOrd="3" destOrd="0" presId="urn:microsoft.com/office/officeart/2005/8/layout/target3"/>
    <dgm:cxn modelId="{792EAE7C-6D8F-FB42-8FA1-EF0EAC149CC2}" type="presParOf" srcId="{6BC8F28A-FE52-7C41-AC2D-E8E0523B511F}" destId="{F7249DB8-5A06-CC47-A9EF-E0443904B2BC}" srcOrd="4" destOrd="0" presId="urn:microsoft.com/office/officeart/2005/8/layout/target3"/>
    <dgm:cxn modelId="{12304A90-6E58-F04F-8ECC-6B183A106420}" type="presParOf" srcId="{6BC8F28A-FE52-7C41-AC2D-E8E0523B511F}" destId="{3955EE1A-F88E-4B4F-B7AB-9067C1A98170}" srcOrd="5" destOrd="0" presId="urn:microsoft.com/office/officeart/2005/8/layout/target3"/>
    <dgm:cxn modelId="{EC44D728-E5FE-0D41-AED6-81280427529D}" type="presParOf" srcId="{6BC8F28A-FE52-7C41-AC2D-E8E0523B511F}" destId="{D57A3565-CC73-904C-8A3D-27337FE578E7}" srcOrd="6" destOrd="0" presId="urn:microsoft.com/office/officeart/2005/8/layout/target3"/>
    <dgm:cxn modelId="{16D33AC6-59FD-3444-AAF4-5B258C1C6894}" type="presParOf" srcId="{6BC8F28A-FE52-7C41-AC2D-E8E0523B511F}" destId="{C17BA1A9-D683-1846-A2C0-009025F960B3}" srcOrd="7" destOrd="0" presId="urn:microsoft.com/office/officeart/2005/8/layout/target3"/>
    <dgm:cxn modelId="{F3847839-794E-6C42-B432-4ABA4AF302DD}" type="presParOf" srcId="{6BC8F28A-FE52-7C41-AC2D-E8E0523B511F}" destId="{AF15C49B-559C-4844-9C87-42F77E7C8B28}" srcOrd="8" destOrd="0" presId="urn:microsoft.com/office/officeart/2005/8/layout/target3"/>
    <dgm:cxn modelId="{46212199-EB60-844F-B775-AD426CC2F95E}" type="presParOf" srcId="{6BC8F28A-FE52-7C41-AC2D-E8E0523B511F}" destId="{5D594BCD-AB95-AB4F-9EF0-D67EFC631F59}" srcOrd="9" destOrd="0" presId="urn:microsoft.com/office/officeart/2005/8/layout/target3"/>
    <dgm:cxn modelId="{00622D27-93F3-9542-BC28-2DED9AE2D3E9}" type="presParOf" srcId="{6BC8F28A-FE52-7C41-AC2D-E8E0523B511F}" destId="{B72F953E-D1F3-FC4D-8087-59EEAB844BD6}" srcOrd="10" destOrd="0" presId="urn:microsoft.com/office/officeart/2005/8/layout/target3"/>
    <dgm:cxn modelId="{5A4F1A55-ECC1-6B43-8585-A3FCABB58801}" type="presParOf" srcId="{6BC8F28A-FE52-7C41-AC2D-E8E0523B511F}" destId="{8AD7A466-E1DE-E24A-9AD2-BED3F56FF9C1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0995B-BAE0-FA46-B354-96D12DC30367}">
      <dsp:nvSpPr>
        <dsp:cNvPr id="0" name=""/>
        <dsp:cNvSpPr/>
      </dsp:nvSpPr>
      <dsp:spPr>
        <a:xfrm>
          <a:off x="0" y="0"/>
          <a:ext cx="4282438" cy="428243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AA1334-3E40-5C45-A401-304853B55ED0}">
      <dsp:nvSpPr>
        <dsp:cNvPr id="0" name=""/>
        <dsp:cNvSpPr/>
      </dsp:nvSpPr>
      <dsp:spPr>
        <a:xfrm>
          <a:off x="2141219" y="0"/>
          <a:ext cx="7385685" cy="42824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ctr" anchorCtr="0">
          <a:noAutofit/>
        </a:bodyPr>
        <a:lstStyle/>
        <a:p>
          <a:pPr lvl="0" algn="ctr" defTabSz="66675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Hind" charset="0"/>
              <a:ea typeface="Hind" charset="0"/>
              <a:cs typeface="Hind" charset="0"/>
            </a:rPr>
            <a:t>Today’s on demand generation want</a:t>
          </a:r>
          <a:r>
            <a:rPr lang="en-US" sz="1500" kern="1200" baseline="0" dirty="0" smtClean="0">
              <a:latin typeface="Hind" charset="0"/>
              <a:ea typeface="Hind" charset="0"/>
              <a:cs typeface="Hind" charset="0"/>
            </a:rPr>
            <a:t> </a:t>
          </a:r>
          <a:r>
            <a:rPr lang="en-US" sz="1500" kern="1200" dirty="0" smtClean="0">
              <a:latin typeface="Hind" charset="0"/>
              <a:ea typeface="Hind" charset="0"/>
              <a:cs typeface="Hind" charset="0"/>
            </a:rPr>
            <a:t>actions and bookable buttons over ads</a:t>
          </a:r>
          <a:endParaRPr lang="en-US" sz="1500" kern="1200" dirty="0">
            <a:latin typeface="Hind" charset="0"/>
            <a:ea typeface="Hind" charset="0"/>
            <a:cs typeface="Hind" charset="0"/>
          </a:endParaRPr>
        </a:p>
      </dsp:txBody>
      <dsp:txXfrm>
        <a:off x="2141219" y="0"/>
        <a:ext cx="7385685" cy="1284734"/>
      </dsp:txXfrm>
    </dsp:sp>
    <dsp:sp modelId="{F7249DB8-5A06-CC47-A9EF-E0443904B2BC}">
      <dsp:nvSpPr>
        <dsp:cNvPr id="0" name=""/>
        <dsp:cNvSpPr/>
      </dsp:nvSpPr>
      <dsp:spPr>
        <a:xfrm>
          <a:off x="749428" y="1284734"/>
          <a:ext cx="2783581" cy="278358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55EE1A-F88E-4B4F-B7AB-9067C1A98170}">
      <dsp:nvSpPr>
        <dsp:cNvPr id="0" name=""/>
        <dsp:cNvSpPr/>
      </dsp:nvSpPr>
      <dsp:spPr>
        <a:xfrm>
          <a:off x="2141219" y="1284734"/>
          <a:ext cx="7385685" cy="27835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ctr" anchorCtr="0">
          <a:noAutofit/>
        </a:bodyPr>
        <a:lstStyle/>
        <a:p>
          <a:pPr lvl="0" algn="ctr" defTabSz="66675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Hind" charset="0"/>
              <a:ea typeface="Hind" charset="0"/>
              <a:cs typeface="Hind" charset="0"/>
            </a:rPr>
            <a:t>No aggregator of marketplace supply and ‘bookable’ businesses/buttons</a:t>
          </a:r>
          <a:endParaRPr lang="en-US" sz="1500" kern="1200" dirty="0">
            <a:latin typeface="Hind" charset="0"/>
            <a:ea typeface="Hind" charset="0"/>
            <a:cs typeface="Hind" charset="0"/>
          </a:endParaRPr>
        </a:p>
      </dsp:txBody>
      <dsp:txXfrm>
        <a:off x="2141219" y="1284734"/>
        <a:ext cx="7385685" cy="1284729"/>
      </dsp:txXfrm>
    </dsp:sp>
    <dsp:sp modelId="{C17BA1A9-D683-1846-A2C0-009025F960B3}">
      <dsp:nvSpPr>
        <dsp:cNvPr id="0" name=""/>
        <dsp:cNvSpPr/>
      </dsp:nvSpPr>
      <dsp:spPr>
        <a:xfrm>
          <a:off x="1498853" y="2569464"/>
          <a:ext cx="1284730" cy="128473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15C49B-559C-4844-9C87-42F77E7C8B28}">
      <dsp:nvSpPr>
        <dsp:cNvPr id="0" name=""/>
        <dsp:cNvSpPr/>
      </dsp:nvSpPr>
      <dsp:spPr>
        <a:xfrm>
          <a:off x="2141219" y="2569464"/>
          <a:ext cx="7385685" cy="12847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ctr" anchorCtr="0">
          <a:noAutofit/>
        </a:bodyPr>
        <a:lstStyle/>
        <a:p>
          <a:pPr lvl="0" algn="ctr" defTabSz="66675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Hind" charset="0"/>
              <a:ea typeface="Hind" charset="0"/>
              <a:cs typeface="Hind" charset="0"/>
            </a:rPr>
            <a:t>Local and location web experience is dated and not</a:t>
          </a:r>
          <a:r>
            <a:rPr lang="en-US" sz="1500" kern="1200" baseline="0" dirty="0" smtClean="0">
              <a:latin typeface="Hind" charset="0"/>
              <a:ea typeface="Hind" charset="0"/>
              <a:cs typeface="Hind" charset="0"/>
            </a:rPr>
            <a:t> </a:t>
          </a:r>
          <a:r>
            <a:rPr lang="en-US" sz="1500" kern="1200" baseline="0" dirty="0" err="1" smtClean="0">
              <a:latin typeface="Hind" charset="0"/>
              <a:ea typeface="Hind" charset="0"/>
              <a:cs typeface="Hind" charset="0"/>
            </a:rPr>
            <a:t>optimised</a:t>
          </a:r>
          <a:r>
            <a:rPr lang="en-US" sz="1500" kern="1200" baseline="0" dirty="0" smtClean="0">
              <a:latin typeface="Hind" charset="0"/>
              <a:ea typeface="Hind" charset="0"/>
              <a:cs typeface="Hind" charset="0"/>
            </a:rPr>
            <a:t> for instant bookings</a:t>
          </a:r>
          <a:endParaRPr lang="en-US" sz="1500" kern="1200" dirty="0">
            <a:latin typeface="Hind" charset="0"/>
            <a:ea typeface="Hind" charset="0"/>
            <a:cs typeface="Hind" charset="0"/>
          </a:endParaRPr>
        </a:p>
      </dsp:txBody>
      <dsp:txXfrm>
        <a:off x="2141219" y="2569464"/>
        <a:ext cx="7385685" cy="1284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485B1-B76D-3048-8778-0A14764EF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66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B9FB-9B67-AF4F-937A-195BB9A0CA71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3865F-F8AA-C440-953A-E7F65347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3865F-F8AA-C440-953A-E7F65347F7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2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3865F-F8AA-C440-953A-E7F65347F7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6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80000" y="180000"/>
            <a:ext cx="11833200" cy="649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12192000" cy="3429000"/>
          </a:xfrm>
        </p:spPr>
        <p:txBody>
          <a:bodyPr lIns="2160000" tIns="0" rIns="2160000" bIns="1080000" anchor="t">
            <a:norm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bg1">
                    <a:alpha val="75000"/>
                  </a:schemeClr>
                </a:solidFill>
                <a:latin typeface="Hind" charset="0"/>
                <a:ea typeface="Hind" charset="0"/>
                <a:cs typeface="Hin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99" y="2400300"/>
            <a:ext cx="3569915" cy="5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93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0000" y="180000"/>
            <a:ext cx="11833200" cy="792000"/>
          </a:xfrm>
          <a:noFill/>
        </p:spPr>
        <p:txBody>
          <a:bodyPr lIns="900000" tIns="36000" rIns="720000" bIns="0" anchor="ctr">
            <a:normAutofit/>
          </a:bodyPr>
          <a:lstStyle>
            <a:lvl1pPr>
              <a:defRPr sz="18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6" y="1317661"/>
            <a:ext cx="3557314" cy="7204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 userDrawn="1"/>
        </p:nvSpPr>
        <p:spPr>
          <a:xfrm>
            <a:off x="180000" y="180000"/>
            <a:ext cx="11833200" cy="649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" y="42483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12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2000"/>
            <a:ext cx="12192000" cy="5885999"/>
          </a:xfrm>
        </p:spPr>
        <p:txBody>
          <a:bodyPr lIns="2160000" tIns="1080000" rIns="2160000" bIns="1080000" anchor="ctr">
            <a:noAutofit/>
          </a:bodyPr>
          <a:lstStyle>
            <a:lvl1pPr marL="0" indent="0">
              <a:lnSpc>
                <a:spcPct val="130000"/>
              </a:lnSpc>
              <a:buNone/>
              <a:defRPr sz="22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1pPr>
            <a:lvl2pPr marL="457200" indent="0">
              <a:lnSpc>
                <a:spcPct val="16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2pPr>
            <a:lvl3pPr marL="914400" indent="0">
              <a:lnSpc>
                <a:spcPct val="16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3pPr>
            <a:lvl4pPr marL="1371600" indent="0">
              <a:lnSpc>
                <a:spcPct val="16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4pPr>
            <a:lvl5pPr marL="1828800" indent="0">
              <a:lnSpc>
                <a:spcPct val="16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6" y="1317661"/>
            <a:ext cx="3557314" cy="7204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 userDrawn="1"/>
        </p:nvSpPr>
        <p:spPr>
          <a:xfrm>
            <a:off x="180000" y="180000"/>
            <a:ext cx="11833200" cy="649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0000" y="180000"/>
            <a:ext cx="11833200" cy="792000"/>
          </a:xfrm>
          <a:noFill/>
        </p:spPr>
        <p:txBody>
          <a:bodyPr lIns="900000" tIns="36000" rIns="720000" bIns="0" anchor="ctr">
            <a:normAutofit/>
          </a:bodyPr>
          <a:lstStyle>
            <a:lvl1pPr>
              <a:defRPr sz="18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" y="42483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095998" y="972000"/>
            <a:ext cx="6096001" cy="5886001"/>
          </a:xfrm>
        </p:spPr>
        <p:txBody>
          <a:bodyPr lIns="360000" tIns="360000" rIns="360000" bIns="360000"/>
          <a:lstStyle/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0" y="972000"/>
            <a:ext cx="6094797" cy="5885999"/>
          </a:xfrm>
        </p:spPr>
        <p:txBody>
          <a:bodyPr lIns="1080000" tIns="1080000" rIns="1080000" bIns="1080000" anchor="ctr">
            <a:noAutofit/>
          </a:bodyPr>
          <a:lstStyle>
            <a:lvl1pPr marL="0" indent="0">
              <a:lnSpc>
                <a:spcPct val="160000"/>
              </a:lnSpc>
              <a:buFont typeface="Arial" charset="0"/>
              <a:buNone/>
              <a:defRPr sz="22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1pPr>
            <a:lvl2pPr marL="457200" indent="0">
              <a:lnSpc>
                <a:spcPts val="35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2pPr>
            <a:lvl3pPr marL="9144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3pPr>
            <a:lvl4pPr marL="1371600" indent="0">
              <a:lnSpc>
                <a:spcPts val="35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4pPr>
            <a:lvl5pPr marL="1828800" indent="0">
              <a:lnSpc>
                <a:spcPts val="35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0000" y="180000"/>
            <a:ext cx="11833200" cy="649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0000" y="180000"/>
            <a:ext cx="11833200" cy="792000"/>
          </a:xfrm>
          <a:noFill/>
        </p:spPr>
        <p:txBody>
          <a:bodyPr lIns="900000" tIns="36000" rIns="720000" bIns="0" anchor="ctr">
            <a:normAutofit/>
          </a:bodyPr>
          <a:lstStyle>
            <a:lvl1pPr>
              <a:defRPr sz="18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" y="42483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69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0" y="972001"/>
            <a:ext cx="6094797" cy="5885999"/>
          </a:xfrm>
        </p:spPr>
        <p:txBody>
          <a:bodyPr lIns="1080000" tIns="1080000" rIns="1080000" bIns="1080000">
            <a:noAutofit/>
          </a:bodyPr>
          <a:lstStyle>
            <a:lvl1pPr marL="0" indent="0">
              <a:lnSpc>
                <a:spcPct val="130000"/>
              </a:lnSpc>
              <a:buNone/>
              <a:defRPr sz="22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1pPr>
            <a:lvl2pPr marL="4572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2pPr>
            <a:lvl3pPr marL="9144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3pPr>
            <a:lvl4pPr marL="13716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4pPr>
            <a:lvl5pPr marL="18288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096600" y="972000"/>
            <a:ext cx="6094797" cy="5885999"/>
          </a:xfrm>
        </p:spPr>
        <p:txBody>
          <a:bodyPr lIns="1080000" tIns="1080000" rIns="1080000" bIns="1080000">
            <a:noAutofit/>
          </a:bodyPr>
          <a:lstStyle>
            <a:lvl1pPr marL="0" indent="0">
              <a:lnSpc>
                <a:spcPct val="130000"/>
              </a:lnSpc>
              <a:buNone/>
              <a:defRPr sz="22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1pPr>
            <a:lvl2pPr marL="4572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2pPr>
            <a:lvl3pPr marL="9144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3pPr>
            <a:lvl4pPr marL="13716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4pPr>
            <a:lvl5pPr marL="1828800" indent="0">
              <a:lnSpc>
                <a:spcPct val="130000"/>
              </a:lnSpc>
              <a:buNone/>
              <a:defRPr sz="200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0000" y="180000"/>
            <a:ext cx="11833200" cy="649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0000" y="180000"/>
            <a:ext cx="11833200" cy="792000"/>
          </a:xfrm>
          <a:noFill/>
        </p:spPr>
        <p:txBody>
          <a:bodyPr lIns="900000" tIns="36000" rIns="720000" bIns="0" anchor="ctr">
            <a:normAutofit/>
          </a:bodyPr>
          <a:lstStyle>
            <a:lvl1pPr>
              <a:defRPr sz="18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" y="42483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7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AC3D5-EED6-324B-9A84-D3533C688874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A8986-39B3-B548-9AD1-6FEA69412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ind" charset="0"/>
          <a:ea typeface="Hind" charset="0"/>
          <a:cs typeface="Hi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ind" charset="0"/>
          <a:ea typeface="Hind" charset="0"/>
          <a:cs typeface="Hi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ind" charset="0"/>
          <a:ea typeface="Hind" charset="0"/>
          <a:cs typeface="Hi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ind" charset="0"/>
          <a:ea typeface="Hind" charset="0"/>
          <a:cs typeface="Hi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ind" charset="0"/>
          <a:ea typeface="Hind" charset="0"/>
          <a:cs typeface="Hi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ind" charset="0"/>
          <a:ea typeface="Hind" charset="0"/>
          <a:cs typeface="Hi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jpeg"/><Relationship Id="rId20" Type="http://schemas.openxmlformats.org/officeDocument/2006/relationships/image" Target="../media/image35.png"/><Relationship Id="rId21" Type="http://schemas.openxmlformats.org/officeDocument/2006/relationships/image" Target="../media/image50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33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29.jpg"/><Relationship Id="rId18" Type="http://schemas.openxmlformats.org/officeDocument/2006/relationships/image" Target="../media/image32.png"/><Relationship Id="rId19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gif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76600"/>
            <a:ext cx="12192000" cy="34290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Investment Presentation – For Seed Round Q4 2016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3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Marketplaces working with us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867209" y="5045459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957660" y="5036114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55067" y="3820403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42875" y="5039469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229063" y="5039469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43290" y="382711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31148" y="382711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35969" y="5052169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4" y="5198228"/>
            <a:ext cx="1531676" cy="887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0" y="5401980"/>
            <a:ext cx="1638552" cy="566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01" y="5485961"/>
            <a:ext cx="1587500" cy="3982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89" y="5406626"/>
            <a:ext cx="1748330" cy="5979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131" y="5198228"/>
            <a:ext cx="1426892" cy="92569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59745" y="382711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221184" y="3822939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7" y="4148314"/>
            <a:ext cx="1256699" cy="5826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70" y="4339169"/>
            <a:ext cx="1538131" cy="3509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12" y="4103471"/>
            <a:ext cx="1046683" cy="693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08" y="3984708"/>
            <a:ext cx="1600750" cy="7731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48" y="4263001"/>
            <a:ext cx="1512604" cy="44621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67209" y="259870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963803" y="2598701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050754" y="259870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141307" y="2592843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229063" y="259870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26" y="2699442"/>
            <a:ext cx="1110797" cy="111079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90" y="3142467"/>
            <a:ext cx="1820904" cy="224746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859745" y="138088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963803" y="1378660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14" y="2841734"/>
            <a:ext cx="1156906" cy="71723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55" y="3028426"/>
            <a:ext cx="1420014" cy="4531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7" y="1505511"/>
            <a:ext cx="1371918" cy="88194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059490" y="1380234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152326" y="1380486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234401" y="1380882"/>
            <a:ext cx="2093094" cy="1225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10" y="1618534"/>
            <a:ext cx="1091936" cy="72832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62" y="1598993"/>
            <a:ext cx="1287232" cy="6949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15" y="1617763"/>
            <a:ext cx="807052" cy="807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59" y="2931719"/>
            <a:ext cx="1196383" cy="4523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8" y="1579174"/>
            <a:ext cx="1620054" cy="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197" y="178362"/>
            <a:ext cx="11833200" cy="806338"/>
          </a:xfrm>
        </p:spPr>
        <p:txBody>
          <a:bodyPr/>
          <a:lstStyle/>
          <a:p>
            <a:r>
              <a:rPr lang="en-US" dirty="0" smtClean="0"/>
              <a:t>KPI traction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216801" y="2035521"/>
            <a:ext cx="2939358" cy="2939358"/>
            <a:chOff x="2354416" y="1"/>
            <a:chExt cx="2939358" cy="2939358"/>
          </a:xfrm>
        </p:grpSpPr>
        <p:sp>
          <p:nvSpPr>
            <p:cNvPr id="24" name="Oval 23"/>
            <p:cNvSpPr/>
            <p:nvPr/>
          </p:nvSpPr>
          <p:spPr>
            <a:xfrm>
              <a:off x="2354416" y="1"/>
              <a:ext cx="2939358" cy="2939358"/>
            </a:xfrm>
            <a:prstGeom prst="ellipse">
              <a:avLst/>
            </a:prstGeom>
            <a:noFill/>
            <a:ln w="25400">
              <a:solidFill>
                <a:schemeClr val="accent1">
                  <a:hueOff val="0"/>
                  <a:satOff val="0"/>
                  <a:lumOff val="0"/>
                </a:schemeClr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5" name="Oval 4"/>
            <p:cNvSpPr/>
            <p:nvPr/>
          </p:nvSpPr>
          <p:spPr>
            <a:xfrm>
              <a:off x="2784875" y="430460"/>
              <a:ext cx="2078440" cy="2078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0000" tIns="180000" rIns="180000" bIns="180000" numCol="1" spcCol="1270" anchor="ctr" anchorCtr="0">
              <a:noAutofit/>
            </a:bodyPr>
            <a:lstStyle/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i="0" kern="1200" dirty="0" smtClean="0">
                  <a:latin typeface="Hind Semibold" charset="0"/>
                  <a:ea typeface="Hind Semibold" charset="0"/>
                  <a:cs typeface="Hind Semibold" charset="0"/>
                </a:rPr>
                <a:t>5x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latin typeface="Hind" charset="0"/>
                  <a:ea typeface="Hind" charset="0"/>
                  <a:cs typeface="Hind" charset="0"/>
                </a:rPr>
                <a:t>Increased CVR 5x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latin typeface="Hind" charset="0"/>
                  <a:ea typeface="Hind" charset="0"/>
                  <a:cs typeface="Hind" charset="0"/>
                </a:rPr>
                <a:t>better than industry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 smtClean="0">
                  <a:latin typeface="Hind" charset="0"/>
                  <a:ea typeface="Hind" charset="0"/>
                  <a:cs typeface="Hind" charset="0"/>
                </a:rPr>
                <a:t>average</a:t>
              </a:r>
              <a:endParaRPr lang="en-US" sz="1500" kern="1200" dirty="0">
                <a:latin typeface="Hind" charset="0"/>
                <a:ea typeface="Hind" charset="0"/>
                <a:cs typeface="Hind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86618" y="2035521"/>
            <a:ext cx="2939358" cy="2939358"/>
            <a:chOff x="2354416" y="1"/>
            <a:chExt cx="2939358" cy="2939358"/>
          </a:xfrm>
        </p:grpSpPr>
        <p:sp>
          <p:nvSpPr>
            <p:cNvPr id="33" name="Oval 32"/>
            <p:cNvSpPr/>
            <p:nvPr/>
          </p:nvSpPr>
          <p:spPr>
            <a:xfrm>
              <a:off x="2354416" y="1"/>
              <a:ext cx="2939358" cy="2939358"/>
            </a:xfrm>
            <a:prstGeom prst="ellipse">
              <a:avLst/>
            </a:prstGeom>
            <a:noFill/>
            <a:ln w="25400">
              <a:solidFill>
                <a:schemeClr val="accent1">
                  <a:hueOff val="0"/>
                  <a:satOff val="0"/>
                  <a:lumOff val="0"/>
                </a:schemeClr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0" name="Oval 4"/>
            <p:cNvSpPr/>
            <p:nvPr/>
          </p:nvSpPr>
          <p:spPr>
            <a:xfrm>
              <a:off x="2784875" y="430460"/>
              <a:ext cx="2078440" cy="2078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0000" tIns="180000" rIns="180000" bIns="180000" numCol="1" spcCol="1270" anchor="ctr" anchorCtr="0">
              <a:noAutofit/>
            </a:bodyPr>
            <a:lstStyle/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i="0" kern="1200" dirty="0" smtClean="0">
                  <a:latin typeface="Hind Semibold" charset="0"/>
                  <a:ea typeface="Hind Semibold" charset="0"/>
                  <a:cs typeface="Hind Semibold" charset="0"/>
                </a:rPr>
                <a:t>20x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latin typeface="Hind" charset="0"/>
                  <a:ea typeface="Hind" charset="0"/>
                  <a:cs typeface="Hind" charset="0"/>
                </a:rPr>
                <a:t>Increased 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latin typeface="Hind" charset="0"/>
                  <a:ea typeface="Hind" charset="0"/>
                  <a:cs typeface="Hind" charset="0"/>
                </a:rPr>
                <a:t>engagement 20x 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latin typeface="Hind" charset="0"/>
                  <a:ea typeface="Hind" charset="0"/>
                  <a:cs typeface="Hind" charset="0"/>
                </a:rPr>
                <a:t>better than average</a:t>
              </a:r>
              <a:endParaRPr lang="en-US" sz="1500" kern="1200" dirty="0">
                <a:latin typeface="Hind" charset="0"/>
                <a:ea typeface="Hind" charset="0"/>
                <a:cs typeface="Hind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956435" y="2035521"/>
            <a:ext cx="2939358" cy="2939358"/>
            <a:chOff x="2354416" y="1"/>
            <a:chExt cx="2939358" cy="2939358"/>
          </a:xfrm>
        </p:grpSpPr>
        <p:sp>
          <p:nvSpPr>
            <p:cNvPr id="42" name="Oval 41"/>
            <p:cNvSpPr/>
            <p:nvPr/>
          </p:nvSpPr>
          <p:spPr>
            <a:xfrm>
              <a:off x="2354416" y="1"/>
              <a:ext cx="2939358" cy="2939358"/>
            </a:xfrm>
            <a:prstGeom prst="ellipse">
              <a:avLst/>
            </a:prstGeom>
            <a:noFill/>
            <a:ln w="25400">
              <a:solidFill>
                <a:schemeClr val="accent1">
                  <a:hueOff val="0"/>
                  <a:satOff val="0"/>
                  <a:lumOff val="0"/>
                </a:schemeClr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3" name="Oval 4"/>
            <p:cNvSpPr/>
            <p:nvPr/>
          </p:nvSpPr>
          <p:spPr>
            <a:xfrm>
              <a:off x="2784875" y="430460"/>
              <a:ext cx="2078440" cy="2078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0000" tIns="180000" rIns="180000" bIns="180000" numCol="1" spcCol="1270" anchor="ctr" anchorCtr="0">
              <a:noAutofit/>
            </a:bodyPr>
            <a:lstStyle/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b="1" i="0" kern="1200" dirty="0" smtClean="0">
                  <a:latin typeface="Hind Semibold" charset="0"/>
                  <a:ea typeface="Hind Semibold" charset="0"/>
                  <a:cs typeface="Hind Semibold" charset="0"/>
                </a:rPr>
                <a:t>£6-12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latin typeface="Hind" charset="0"/>
                  <a:ea typeface="Hind" charset="0"/>
                  <a:cs typeface="Hind" charset="0"/>
                </a:rPr>
                <a:t>Average CPA</a:t>
              </a:r>
            </a:p>
            <a:p>
              <a:pPr lvl="0" algn="ctr" defTabSz="128905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latin typeface="Hind" charset="0"/>
                  <a:ea typeface="Hind" charset="0"/>
                  <a:cs typeface="Hind" charset="0"/>
                </a:rPr>
                <a:t>b</a:t>
              </a:r>
              <a:r>
                <a:rPr lang="en-US" sz="1500" dirty="0" smtClean="0">
                  <a:latin typeface="Hind" charset="0"/>
                  <a:ea typeface="Hind" charset="0"/>
                  <a:cs typeface="Hind" charset="0"/>
                </a:rPr>
                <a:t>etween £6 and £12</a:t>
              </a:r>
              <a:endParaRPr lang="en-US" sz="1500" dirty="0">
                <a:latin typeface="Hind" charset="0"/>
                <a:ea typeface="Hind" charset="0"/>
                <a:cs typeface="Hi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3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15102" y="-584360"/>
            <a:ext cx="6094797" cy="5873301"/>
          </a:xfrm>
        </p:spPr>
        <p:txBody>
          <a:bodyPr anchor="ctr">
            <a:normAutofit/>
          </a:bodyPr>
          <a:lstStyle/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endParaRPr lang="en-US" dirty="0" smtClean="0"/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/>
              <a:t>Insights in real-time</a:t>
            </a: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/>
              <a:t>Search combinations</a:t>
            </a: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/>
              <a:t>Location data</a:t>
            </a: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/>
              <a:t>Revenue tracking</a:t>
            </a: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/>
              <a:t>Advertiser reporting</a:t>
            </a: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/>
              <a:t>Inventory reporting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798" y="178360"/>
            <a:ext cx="11833200" cy="806338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ur dashboard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1791037"/>
            <a:ext cx="6376079" cy="5269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97" y="5692111"/>
            <a:ext cx="1546358" cy="223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695" y="4307115"/>
            <a:ext cx="4303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 smtClean="0">
                <a:latin typeface="Hind" charset="0"/>
                <a:ea typeface="Hind" charset="0"/>
                <a:cs typeface="Hind" charset="0"/>
              </a:rPr>
              <a:t>Revenue Models with Marketplaces:</a:t>
            </a:r>
          </a:p>
          <a:p>
            <a:pPr marL="571386" indent="-571386">
              <a:buFont typeface="Arial" charset="0"/>
              <a:buChar char="•"/>
              <a:defRPr/>
            </a:pPr>
            <a:endParaRPr lang="en-US" sz="1400" dirty="0">
              <a:latin typeface="Hind" charset="0"/>
              <a:ea typeface="Hind" charset="0"/>
              <a:cs typeface="Hind" charset="0"/>
            </a:endParaRPr>
          </a:p>
          <a:p>
            <a:pPr marL="571386" indent="-571386">
              <a:buFont typeface="Arial" charset="0"/>
              <a:buChar char="•"/>
              <a:defRPr/>
            </a:pPr>
            <a:r>
              <a:rPr lang="en-US" sz="1400" dirty="0" smtClean="0">
                <a:latin typeface="Hind" charset="0"/>
                <a:ea typeface="Hind" charset="0"/>
                <a:cs typeface="Hind" charset="0"/>
              </a:rPr>
              <a:t>Cost-per-lead </a:t>
            </a:r>
            <a:r>
              <a:rPr lang="en-US" sz="1400" dirty="0">
                <a:latin typeface="Hind" charset="0"/>
                <a:ea typeface="Hind" charset="0"/>
                <a:cs typeface="Hind" charset="0"/>
              </a:rPr>
              <a:t>(CPL) – Click of Buttons</a:t>
            </a:r>
          </a:p>
          <a:p>
            <a:pPr marL="571386" indent="-571386">
              <a:buFont typeface="Arial" charset="0"/>
              <a:buChar char="•"/>
              <a:defRPr/>
            </a:pPr>
            <a:r>
              <a:rPr lang="en-US" sz="1400" dirty="0">
                <a:latin typeface="Hind" charset="0"/>
                <a:ea typeface="Hind" charset="0"/>
                <a:cs typeface="Hind" charset="0"/>
              </a:rPr>
              <a:t>Cost-per-download/install (CPI) – App install</a:t>
            </a:r>
          </a:p>
          <a:p>
            <a:pPr marL="571386" indent="-571386">
              <a:buFont typeface="Arial" charset="0"/>
              <a:buChar char="•"/>
              <a:defRPr/>
            </a:pPr>
            <a:r>
              <a:rPr lang="en-US" sz="1400" dirty="0">
                <a:latin typeface="Hind" charset="0"/>
                <a:ea typeface="Hind" charset="0"/>
                <a:cs typeface="Hind" charset="0"/>
              </a:rPr>
              <a:t>Cost-per-booking – (CPA) – (Acquisition)</a:t>
            </a:r>
          </a:p>
          <a:p>
            <a:endParaRPr lang="en-GB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18" y="1974390"/>
            <a:ext cx="5077841" cy="35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178362"/>
            <a:ext cx="11833200" cy="806338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ompetitor analysis</a:t>
            </a:r>
            <a:endParaRPr lang="en-US" dirty="0"/>
          </a:p>
        </p:txBody>
      </p:sp>
      <p:sp>
        <p:nvSpPr>
          <p:cNvPr id="30" name="Content Placeholder 18"/>
          <p:cNvSpPr>
            <a:spLocks noGrp="1"/>
          </p:cNvSpPr>
          <p:nvPr>
            <p:ph idx="10"/>
          </p:nvPr>
        </p:nvSpPr>
        <p:spPr>
          <a:xfrm>
            <a:off x="2616934" y="1418908"/>
            <a:ext cx="3496457" cy="846084"/>
          </a:xfr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500" b="1" dirty="0" err="1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Pingup</a:t>
            </a:r>
            <a:r>
              <a:rPr lang="en-US" sz="1500" b="1" dirty="0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 ($5.1m)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500" dirty="0" smtClean="0"/>
              <a:t>Founded 2010, Boston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rgbClr val="696969"/>
                </a:solidFill>
              </a:rPr>
              <a:t>Multi device/bots/AI</a:t>
            </a:r>
          </a:p>
        </p:txBody>
      </p:sp>
      <p:sp>
        <p:nvSpPr>
          <p:cNvPr id="32" name="Content Placeholder 18"/>
          <p:cNvSpPr>
            <a:spLocks noGrp="1"/>
          </p:cNvSpPr>
          <p:nvPr>
            <p:ph idx="10"/>
          </p:nvPr>
        </p:nvSpPr>
        <p:spPr>
          <a:xfrm>
            <a:off x="7636891" y="1418908"/>
            <a:ext cx="3488184" cy="846084"/>
          </a:xfr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500" b="1" dirty="0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Button ($16.56m+)</a:t>
            </a:r>
            <a:endParaRPr lang="en-US" sz="1500" b="1" dirty="0">
              <a:solidFill>
                <a:schemeClr val="tx1"/>
              </a:solidFill>
              <a:latin typeface="Hind Semibold" charset="0"/>
              <a:ea typeface="Hind Semibold" charset="0"/>
              <a:cs typeface="Hind Semibold" charset="0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/>
              <a:t>Founded 2015, New York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solidFill>
                  <a:srgbClr val="696969"/>
                </a:solidFill>
              </a:rPr>
              <a:t>Single App Link Technology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0000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18"/>
          <p:cNvSpPr>
            <a:spLocks noGrp="1"/>
          </p:cNvSpPr>
          <p:nvPr>
            <p:ph idx="10"/>
          </p:nvPr>
        </p:nvSpPr>
        <p:spPr>
          <a:xfrm>
            <a:off x="7636891" y="2711900"/>
            <a:ext cx="3488184" cy="847065"/>
          </a:xfr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500" b="1" dirty="0" err="1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Yext</a:t>
            </a:r>
            <a:r>
              <a:rPr lang="en-US" sz="1500" b="1" dirty="0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 ($119m)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/>
              <a:t>Founded 2006, New York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 smtClean="0">
                <a:solidFill>
                  <a:srgbClr val="696969"/>
                </a:solidFill>
              </a:rPr>
              <a:t>Digital Location Management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113391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113391" y="2711900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18"/>
          <p:cNvSpPr>
            <a:spLocks noGrp="1"/>
          </p:cNvSpPr>
          <p:nvPr>
            <p:ph idx="10"/>
          </p:nvPr>
        </p:nvSpPr>
        <p:spPr>
          <a:xfrm>
            <a:off x="2618491" y="2711900"/>
            <a:ext cx="3494900" cy="847065"/>
          </a:xfrm>
        </p:spPr>
        <p:txBody>
          <a:bodyPr lIns="0" tIns="0" rIns="0" bIns="0" anchor="t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1500" b="1" dirty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Branch Metrics ($58m)</a:t>
            </a:r>
          </a:p>
          <a:p>
            <a:pPr lvl="0">
              <a:spcBef>
                <a:spcPts val="0"/>
              </a:spcBef>
              <a:defRPr/>
            </a:pPr>
            <a:r>
              <a:rPr lang="en-US" sz="1500" dirty="0"/>
              <a:t>Founded 2014, Palo Alto</a:t>
            </a:r>
          </a:p>
          <a:p>
            <a:pPr lvl="0">
              <a:spcBef>
                <a:spcPts val="0"/>
              </a:spcBef>
              <a:defRPr/>
            </a:pPr>
            <a:r>
              <a:rPr lang="en-US" sz="1500" dirty="0" err="1">
                <a:solidFill>
                  <a:srgbClr val="696969"/>
                </a:solidFill>
              </a:rPr>
              <a:t>DeepLink</a:t>
            </a:r>
            <a:r>
              <a:rPr lang="en-US" sz="1500" dirty="0">
                <a:solidFill>
                  <a:srgbClr val="696969"/>
                </a:solidFill>
              </a:rPr>
              <a:t> Technology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80000" y="2711900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18"/>
          <p:cNvSpPr>
            <a:spLocks noGrp="1"/>
          </p:cNvSpPr>
          <p:nvPr>
            <p:ph idx="10"/>
          </p:nvPr>
        </p:nvSpPr>
        <p:spPr>
          <a:xfrm>
            <a:off x="2618491" y="4875332"/>
            <a:ext cx="8506584" cy="847065"/>
          </a:xfr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500" b="1" dirty="0" err="1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B</a:t>
            </a:r>
            <a:r>
              <a:rPr lang="en-US" sz="1500" b="1" dirty="0" err="1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ooxscale</a:t>
            </a:r>
            <a:r>
              <a:rPr lang="en-US" sz="1500" b="1" dirty="0" smtClean="0">
                <a:solidFill>
                  <a:schemeClr val="tx1"/>
                </a:solidFill>
                <a:latin typeface="Hind Semibold" charset="0"/>
                <a:ea typeface="Hind Semibold" charset="0"/>
                <a:cs typeface="Hind Semibold" charset="0"/>
              </a:rPr>
              <a:t>  - Raising Seed Round in Q4’16 - £750,000 ($975k) with £300k committed to round</a:t>
            </a:r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1500" dirty="0" smtClean="0"/>
              <a:t>Founded 2015 and relaunched in Q3 2016, London</a:t>
            </a:r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1500" dirty="0" smtClean="0">
                <a:solidFill>
                  <a:srgbClr val="696969"/>
                </a:solidFill>
              </a:rPr>
              <a:t>Digital </a:t>
            </a:r>
            <a:r>
              <a:rPr lang="en-US" sz="1500" dirty="0">
                <a:solidFill>
                  <a:srgbClr val="696969"/>
                </a:solidFill>
              </a:rPr>
              <a:t>Location Management, Multi Device, Bots, AI, Multi App Link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93434" y="4875332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080000" y="4205603"/>
            <a:ext cx="10045075" cy="230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4" y="5079495"/>
            <a:ext cx="444976" cy="444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33" y="2824748"/>
            <a:ext cx="600934" cy="595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32" y="1526884"/>
            <a:ext cx="533400" cy="62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26" y="2922380"/>
            <a:ext cx="849529" cy="460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96" y="1524708"/>
            <a:ext cx="624476" cy="6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159999" y="1512733"/>
            <a:ext cx="7885076" cy="4201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197" y="178362"/>
            <a:ext cx="11833200" cy="806338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3474" y="1489645"/>
            <a:ext cx="1440000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 smtClean="0">
                <a:solidFill>
                  <a:srgbClr val="696969"/>
                </a:solidFill>
                <a:latin typeface="Hind" charset="0"/>
                <a:ea typeface="Hind" charset="0"/>
                <a:cs typeface="Hind" charset="0"/>
              </a:rPr>
              <a:t>Revenue (£)</a:t>
            </a: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600k</a:t>
            </a: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500</a:t>
            </a:r>
            <a:r>
              <a:rPr lang="en-US" dirty="0">
                <a:latin typeface="Hind" charset="0"/>
                <a:ea typeface="Hind" charset="0"/>
                <a:cs typeface="Hind" charset="0"/>
              </a:rPr>
              <a:t>k</a:t>
            </a:r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400</a:t>
            </a:r>
            <a:r>
              <a:rPr lang="en-US" dirty="0">
                <a:latin typeface="Hind" charset="0"/>
                <a:ea typeface="Hind" charset="0"/>
                <a:cs typeface="Hind" charset="0"/>
              </a:rPr>
              <a:t>k</a:t>
            </a:r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300</a:t>
            </a:r>
            <a:r>
              <a:rPr lang="en-US" dirty="0">
                <a:latin typeface="Hind" charset="0"/>
                <a:ea typeface="Hind" charset="0"/>
                <a:cs typeface="Hind" charset="0"/>
              </a:rPr>
              <a:t>k</a:t>
            </a:r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200</a:t>
            </a:r>
            <a:r>
              <a:rPr lang="en-US" dirty="0">
                <a:latin typeface="Hind" charset="0"/>
                <a:ea typeface="Hind" charset="0"/>
                <a:cs typeface="Hind" charset="0"/>
              </a:rPr>
              <a:t>k</a:t>
            </a:r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100</a:t>
            </a:r>
            <a:r>
              <a:rPr lang="en-US" dirty="0">
                <a:latin typeface="Hind" charset="0"/>
                <a:ea typeface="Hind" charset="0"/>
                <a:cs typeface="Hind" charset="0"/>
              </a:rPr>
              <a:t>k</a:t>
            </a:r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pPr algn="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0</a:t>
            </a:r>
            <a:r>
              <a:rPr lang="en-US" dirty="0">
                <a:latin typeface="Hind" charset="0"/>
                <a:ea typeface="Hind" charset="0"/>
                <a:cs typeface="Hind" charset="0"/>
              </a:rPr>
              <a:t>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1600" y="1512734"/>
            <a:ext cx="1440000" cy="42011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 smtClean="0">
                <a:solidFill>
                  <a:srgbClr val="696969"/>
                </a:solidFill>
                <a:latin typeface="Hind" charset="0"/>
                <a:ea typeface="Hind" charset="0"/>
                <a:cs typeface="Hind" charset="0"/>
              </a:rPr>
              <a:t>Businesses</a:t>
            </a: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r>
              <a:rPr lang="en-US" dirty="0" smtClean="0">
                <a:latin typeface="Hind" charset="0"/>
                <a:ea typeface="Hind" charset="0"/>
                <a:cs typeface="Hind" charset="0"/>
              </a:rPr>
              <a:t>2m</a:t>
            </a: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endParaRPr lang="en-US" dirty="0">
              <a:latin typeface="Hind" charset="0"/>
              <a:ea typeface="Hind" charset="0"/>
              <a:cs typeface="Hind" charset="0"/>
            </a:endParaRPr>
          </a:p>
          <a:p>
            <a:r>
              <a:rPr lang="en-US" dirty="0" smtClean="0">
                <a:latin typeface="Hind" charset="0"/>
                <a:ea typeface="Hind" charset="0"/>
                <a:cs typeface="Hind" charset="0"/>
              </a:rPr>
              <a:t>1.5m</a:t>
            </a: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r>
              <a:rPr lang="en-US" dirty="0" smtClean="0">
                <a:latin typeface="Hind" charset="0"/>
                <a:ea typeface="Hind" charset="0"/>
                <a:cs typeface="Hind" charset="0"/>
              </a:rPr>
              <a:t>1m</a:t>
            </a: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r>
              <a:rPr lang="en-US" dirty="0" smtClean="0">
                <a:latin typeface="Hind" charset="0"/>
                <a:ea typeface="Hind" charset="0"/>
                <a:cs typeface="Hind" charset="0"/>
              </a:rPr>
              <a:t>0.5</a:t>
            </a:r>
          </a:p>
          <a:p>
            <a:endParaRPr lang="en-US" dirty="0" smtClean="0">
              <a:latin typeface="Hind" charset="0"/>
              <a:ea typeface="Hind" charset="0"/>
              <a:cs typeface="Hind" charset="0"/>
            </a:endParaRPr>
          </a:p>
          <a:p>
            <a:endParaRPr lang="en-US" dirty="0">
              <a:latin typeface="Hind" charset="0"/>
              <a:ea typeface="Hind" charset="0"/>
              <a:cs typeface="Hind" charset="0"/>
            </a:endParaRPr>
          </a:p>
          <a:p>
            <a:r>
              <a:rPr lang="en-US" dirty="0" smtClean="0">
                <a:latin typeface="Hind" charset="0"/>
                <a:ea typeface="Hind" charset="0"/>
                <a:cs typeface="Hind" charset="0"/>
              </a:rPr>
              <a:t>0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59999" y="5872584"/>
            <a:ext cx="7885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1      2     3     4     5    6     7     8     9     10     11     12     13     14     15     16     17    18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75614" y="3244334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ind" charset="0"/>
                <a:ea typeface="Hind" charset="0"/>
                <a:cs typeface="Hind" charset="0"/>
              </a:rPr>
              <a:t>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459530" y="6239034"/>
            <a:ext cx="8146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rgbClr val="696969"/>
                </a:solidFill>
                <a:latin typeface="Hind" charset="0"/>
                <a:ea typeface="Hind" charset="0"/>
                <a:cs typeface="Hind" charset="0"/>
              </a:rPr>
              <a:t>Months</a:t>
            </a:r>
            <a:endParaRPr lang="en-US" sz="15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159999" y="2197100"/>
            <a:ext cx="7885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60076" y="2755900"/>
            <a:ext cx="7885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9999" y="3289300"/>
            <a:ext cx="7885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59999" y="3835400"/>
            <a:ext cx="7885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159999" y="4394200"/>
            <a:ext cx="7885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9999" y="4940300"/>
            <a:ext cx="78850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73387" y="3427351"/>
            <a:ext cx="7062713" cy="2081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2373387" y="2346192"/>
            <a:ext cx="7392913" cy="3162927"/>
          </a:xfrm>
          <a:custGeom>
            <a:avLst/>
            <a:gdLst>
              <a:gd name="connsiteX0" fmla="*/ 0 w 3429000"/>
              <a:gd name="connsiteY0" fmla="*/ 1562100 h 1562100"/>
              <a:gd name="connsiteX1" fmla="*/ 1905000 w 3429000"/>
              <a:gd name="connsiteY1" fmla="*/ 1168400 h 1562100"/>
              <a:gd name="connsiteX2" fmla="*/ 3429000 w 3429000"/>
              <a:gd name="connsiteY2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1562100">
                <a:moveTo>
                  <a:pt x="0" y="1562100"/>
                </a:moveTo>
                <a:cubicBezTo>
                  <a:pt x="666750" y="1495425"/>
                  <a:pt x="1333500" y="1428750"/>
                  <a:pt x="1905000" y="1168400"/>
                </a:cubicBezTo>
                <a:cubicBezTo>
                  <a:pt x="2476500" y="908050"/>
                  <a:pt x="3126317" y="243417"/>
                  <a:pt x="342900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91974" y="1033335"/>
            <a:ext cx="25747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rgbClr val="696969"/>
                </a:solidFill>
                <a:latin typeface="Hind" charset="0"/>
                <a:ea typeface="Hind" charset="0"/>
                <a:cs typeface="Hind" charset="0"/>
              </a:rPr>
              <a:t>Monthly Revenue (£) Growth</a:t>
            </a:r>
            <a:endParaRPr lang="en-US" sz="1500" dirty="0"/>
          </a:p>
        </p:txBody>
      </p:sp>
      <p:sp>
        <p:nvSpPr>
          <p:cNvPr id="45" name="TextBox 44"/>
          <p:cNvSpPr txBox="1"/>
          <p:nvPr/>
        </p:nvSpPr>
        <p:spPr>
          <a:xfrm>
            <a:off x="2373387" y="1748701"/>
            <a:ext cx="25273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Today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Marketplaces (20)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Bookable Business (110,000)</a:t>
            </a:r>
            <a:endParaRPr lang="en-US" sz="1200" dirty="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09231" y="1748701"/>
            <a:ext cx="25273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October 2017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Marketplaces (80)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Bookable Businesses (1m)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Revenue (£278k)</a:t>
            </a:r>
            <a:endParaRPr lang="en-US" sz="1200" dirty="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2373387" y="2346192"/>
            <a:ext cx="12700" cy="29497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47087" y="2576612"/>
            <a:ext cx="0" cy="10370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GB" dirty="0" smtClean="0"/>
              <a:t>ummary financials</a:t>
            </a:r>
            <a:endParaRPr lang="en-GB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60973"/>
              </p:ext>
            </p:extLst>
          </p:nvPr>
        </p:nvGraphicFramePr>
        <p:xfrm>
          <a:off x="1276121" y="1719468"/>
          <a:ext cx="9640957" cy="2741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0539"/>
                <a:gridCol w="1467401"/>
                <a:gridCol w="1302832"/>
                <a:gridCol w="1385116"/>
                <a:gridCol w="1193120"/>
                <a:gridCol w="1330260"/>
                <a:gridCol w="1261689"/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u="none" strike="noStrike" dirty="0" err="1">
                          <a:effectLst/>
                        </a:rPr>
                        <a:t>Oct</a:t>
                      </a:r>
                      <a:r>
                        <a:rPr lang="fr-FR" sz="1400" b="1" u="none" strike="noStrike" dirty="0">
                          <a:effectLst/>
                        </a:rPr>
                        <a:t> 16 - </a:t>
                      </a:r>
                      <a:r>
                        <a:rPr lang="fr-FR" sz="1400" b="1" u="none" strike="noStrike" dirty="0" err="1">
                          <a:effectLst/>
                        </a:rPr>
                        <a:t>Dec</a:t>
                      </a:r>
                      <a:r>
                        <a:rPr lang="fr-FR" sz="1400" b="1" u="none" strike="noStrike" dirty="0">
                          <a:effectLst/>
                        </a:rPr>
                        <a:t> </a:t>
                      </a:r>
                      <a:r>
                        <a:rPr lang="fr-FR" sz="1400" b="1" u="none" strike="noStrike" dirty="0" smtClean="0">
                          <a:effectLst/>
                        </a:rPr>
                        <a:t>16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effectLst/>
                        </a:rPr>
                        <a:t>Q4’16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  <a:p>
                      <a:pPr algn="ctr" fontAlgn="t"/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Jan 17 - Mar </a:t>
                      </a:r>
                      <a:r>
                        <a:rPr lang="en-US" sz="1400" b="1" u="none" strike="noStrike" dirty="0" smtClean="0">
                          <a:effectLst/>
                        </a:rPr>
                        <a:t>17</a:t>
                      </a:r>
                    </a:p>
                    <a:p>
                      <a:pPr algn="ctr" fontAlgn="t"/>
                      <a:r>
                        <a:rPr lang="en-US" sz="1400" b="1" u="none" strike="noStrike" dirty="0" smtClean="0">
                          <a:effectLst/>
                        </a:rPr>
                        <a:t>Q1’17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Apr 17 - Jun </a:t>
                      </a:r>
                      <a:r>
                        <a:rPr lang="en-US" sz="1400" b="1" u="none" strike="noStrike" dirty="0" smtClean="0">
                          <a:effectLst/>
                        </a:rPr>
                        <a:t>17</a:t>
                      </a:r>
                      <a:br>
                        <a:rPr lang="en-US" sz="1400" b="1" u="none" strike="noStrike" dirty="0" smtClean="0">
                          <a:effectLst/>
                        </a:rPr>
                      </a:br>
                      <a:r>
                        <a:rPr lang="en-US" sz="1400" b="1" u="none" strike="noStrike" dirty="0" smtClean="0">
                          <a:effectLst/>
                        </a:rPr>
                        <a:t>Q2’17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o-RO" sz="1400" b="1" u="none" strike="noStrike" dirty="0" err="1">
                          <a:effectLst/>
                        </a:rPr>
                        <a:t>Jul</a:t>
                      </a:r>
                      <a:r>
                        <a:rPr lang="ro-RO" sz="1400" b="1" u="none" strike="noStrike" dirty="0">
                          <a:effectLst/>
                        </a:rPr>
                        <a:t> 17 - </a:t>
                      </a:r>
                      <a:r>
                        <a:rPr lang="ro-RO" sz="1400" b="1" u="none" strike="noStrike" dirty="0" err="1">
                          <a:effectLst/>
                        </a:rPr>
                        <a:t>Sep</a:t>
                      </a:r>
                      <a:r>
                        <a:rPr lang="ro-RO" sz="1400" b="1" u="none" strike="noStrike" dirty="0">
                          <a:effectLst/>
                        </a:rPr>
                        <a:t> </a:t>
                      </a:r>
                      <a:r>
                        <a:rPr lang="ro-RO" sz="1400" b="1" u="none" strike="noStrike" dirty="0" smtClean="0">
                          <a:effectLst/>
                        </a:rPr>
                        <a:t>17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effectLst/>
                        </a:rPr>
                        <a:t>Q3’17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  <a:p>
                      <a:pPr algn="ctr" fontAlgn="t"/>
                      <a:endParaRPr lang="ro-RO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1" u="none" strike="noStrike" dirty="0" err="1">
                          <a:effectLst/>
                        </a:rPr>
                        <a:t>Oct</a:t>
                      </a:r>
                      <a:r>
                        <a:rPr lang="fr-FR" sz="1400" b="1" u="none" strike="noStrike" dirty="0">
                          <a:effectLst/>
                        </a:rPr>
                        <a:t> 17 - </a:t>
                      </a:r>
                      <a:r>
                        <a:rPr lang="fr-FR" sz="1400" b="1" u="none" strike="noStrike" dirty="0" err="1">
                          <a:effectLst/>
                        </a:rPr>
                        <a:t>Dec</a:t>
                      </a:r>
                      <a:r>
                        <a:rPr lang="fr-FR" sz="1400" b="1" u="none" strike="noStrike" dirty="0">
                          <a:effectLst/>
                        </a:rPr>
                        <a:t> </a:t>
                      </a:r>
                      <a:r>
                        <a:rPr lang="fr-FR" sz="1400" b="1" u="none" strike="noStrike" dirty="0" smtClean="0">
                          <a:effectLst/>
                        </a:rPr>
                        <a:t>17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effectLst/>
                        </a:rPr>
                        <a:t>Q4’17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  <a:p>
                      <a:pPr algn="ctr" fontAlgn="t"/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Jan 18 - Mar </a:t>
                      </a:r>
                      <a:r>
                        <a:rPr lang="en-US" sz="1400" b="1" u="none" strike="noStrike" dirty="0" smtClean="0">
                          <a:effectLst/>
                        </a:rPr>
                        <a:t>18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effectLst/>
                        </a:rPr>
                        <a:t>Q1’18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  <a:p>
                      <a:pPr algn="ctr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/>
                </a:tc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Sales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5,690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60,167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229,278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472,090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847,153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1,386,318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Total Direct Costs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2,845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30,083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114,639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236,045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423,577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693,159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Sales Gross Profit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2,845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30,083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123,538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305,137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657,359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1,231,328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Sales Gross Profit 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50.00%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50.00%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51.87%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56.38%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60.81%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63.98%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Total Overheads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92,283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149,250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217,400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175,650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196,400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195,450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EBITDA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(89,439)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(231,667)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(318,862)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(208,013)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 10,959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 585,878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8"/>
          <p:cNvSpPr txBox="1">
            <a:spLocks/>
          </p:cNvSpPr>
          <p:nvPr/>
        </p:nvSpPr>
        <p:spPr>
          <a:xfrm>
            <a:off x="6094797" y="191062"/>
            <a:ext cx="5907603" cy="64728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1300" dirty="0">
              <a:solidFill>
                <a:srgbClr val="69696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4787000" cy="806338"/>
          </a:xfrm>
        </p:spPr>
        <p:txBody>
          <a:bodyPr>
            <a:normAutofit/>
          </a:bodyPr>
          <a:lstStyle/>
          <a:p>
            <a:r>
              <a:rPr lang="en-US" smtClean="0"/>
              <a:t>Investment summary to date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897" y="1371600"/>
            <a:ext cx="55753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First investment of £120,000 received in 2015 – used to stress test the market, model and build a beta platform</a:t>
            </a:r>
          </a:p>
          <a:p>
            <a:pPr marL="285750" indent="-285750">
              <a:buFont typeface="Arial" charset="0"/>
              <a:buChar char="•"/>
            </a:pPr>
            <a:endParaRPr lang="en-GB" sz="2000" dirty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Closed an additional ‘friends and family’ SEIS round in Aug 2016</a:t>
            </a:r>
            <a:b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</a:br>
            <a:endParaRPr lang="en-GB" sz="2000" dirty="0" smtClean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Re-branded and re-launched </a:t>
            </a:r>
            <a:r>
              <a:rPr lang="en-GB" sz="2000" dirty="0" err="1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B</a:t>
            </a:r>
            <a:r>
              <a:rPr lang="en-GB" sz="2000" dirty="0" err="1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ooxscale</a:t>
            </a: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 in Sep 2016</a:t>
            </a:r>
            <a:b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</a:br>
            <a:endParaRPr lang="en-GB" sz="2000" dirty="0" smtClean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Solid traction and momentum both continue to grow with first month’s revenue reporting occurring in Nov 2016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094797" y="1371600"/>
            <a:ext cx="5575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Booxscale</a:t>
            </a: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 is raising £750,000 in Q4 2016</a:t>
            </a:r>
            <a:b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</a:br>
            <a:endParaRPr lang="en-GB" sz="2000" dirty="0" smtClean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We have two investors who will invest £150k each and who both would like to follow in the round</a:t>
            </a:r>
            <a:b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</a:br>
            <a:endParaRPr lang="en-GB" sz="2000" dirty="0" smtClean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We are seeking a strategic lead investor as well as Angel or Institutional investors to participate in this round</a:t>
            </a:r>
          </a:p>
          <a:p>
            <a:pPr marL="285750" indent="-285750">
              <a:buFont typeface="Arial" charset="0"/>
              <a:buChar char="•"/>
            </a:pPr>
            <a:endParaRPr lang="en-GB" sz="2000" dirty="0" smtClean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We have EIS qualified stock available as part of this round</a:t>
            </a:r>
          </a:p>
          <a:p>
            <a:pPr marL="285750" indent="-285750">
              <a:buFont typeface="Arial" charset="0"/>
              <a:buChar char="•"/>
            </a:pPr>
            <a:endParaRPr lang="en-GB" sz="2000" dirty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313131"/>
                </a:solidFill>
                <a:latin typeface="Hind" charset="0"/>
                <a:ea typeface="Hind" charset="0"/>
                <a:cs typeface="Hind" charset="0"/>
              </a:rPr>
              <a:t>Our valuation is £2.25m pre-money</a:t>
            </a:r>
            <a:endParaRPr lang="en-GB" sz="2000" dirty="0">
              <a:solidFill>
                <a:srgbClr val="31313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14100" y="180000"/>
            <a:ext cx="5877900" cy="806338"/>
          </a:xfrm>
          <a:prstGeom prst="rect">
            <a:avLst/>
          </a:prstGeom>
          <a:noFill/>
        </p:spPr>
        <p:txBody>
          <a:bodyPr vert="horz" lIns="900000" tIns="36000" rIns="72000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</a:lstStyle>
          <a:p>
            <a:r>
              <a:rPr lang="en-US" smtClean="0"/>
              <a:t>Q4’16 Seed </a:t>
            </a:r>
            <a:r>
              <a:rPr lang="en-US" dirty="0" smtClean="0"/>
              <a:t>Investment round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423790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1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Contact to discuss Investment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484550" y="1746797"/>
            <a:ext cx="69977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Max Moore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Co-founder and CEO</a:t>
            </a:r>
          </a:p>
          <a:p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+44 (0) 7788 562 067</a:t>
            </a:r>
          </a:p>
          <a:p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max@booxscale.com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9332" y="1746797"/>
            <a:ext cx="29348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/>
              <a:t>Jozef</a:t>
            </a:r>
            <a:r>
              <a:rPr lang="en-GB" sz="2000" b="1" dirty="0" smtClean="0"/>
              <a:t> Wallis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Co-founder and COO</a:t>
            </a:r>
          </a:p>
          <a:p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+44 (0) 7885 477 169</a:t>
            </a:r>
          </a:p>
          <a:p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jo@booxscale.com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3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33200" cy="806338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>
                <a:latin typeface="Hind" charset="0"/>
                <a:ea typeface="Hind" charset="0"/>
                <a:cs typeface="Hind" charset="0"/>
              </a:rPr>
              <a:t>hat is </a:t>
            </a:r>
            <a:r>
              <a:rPr lang="en-US" dirty="0" err="1">
                <a:latin typeface="Hind" charset="0"/>
                <a:ea typeface="Hind" charset="0"/>
                <a:cs typeface="Hind" charset="0"/>
              </a:rPr>
              <a:t>b</a:t>
            </a:r>
            <a:r>
              <a:rPr lang="en-US" dirty="0" err="1" smtClean="0">
                <a:latin typeface="Hind" charset="0"/>
                <a:ea typeface="Hind" charset="0"/>
                <a:cs typeface="Hind" charset="0"/>
              </a:rPr>
              <a:t>ooxscale</a:t>
            </a:r>
            <a:r>
              <a:rPr lang="en-US" dirty="0" smtClean="0">
                <a:latin typeface="Hind" charset="0"/>
                <a:ea typeface="Hind" charset="0"/>
                <a:cs typeface="Hind" charset="0"/>
              </a:rPr>
              <a:t>?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3200" y="1574800"/>
            <a:ext cx="9436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13131"/>
                </a:solidFill>
              </a:rPr>
              <a:t>The new marketplace aggregator, </a:t>
            </a:r>
            <a:r>
              <a:rPr lang="en-US" sz="2000" dirty="0" err="1">
                <a:solidFill>
                  <a:srgbClr val="313131"/>
                </a:solidFill>
              </a:rPr>
              <a:t>centralising</a:t>
            </a:r>
            <a:r>
              <a:rPr lang="en-US" sz="2000" dirty="0">
                <a:solidFill>
                  <a:srgbClr val="313131"/>
                </a:solidFill>
              </a:rPr>
              <a:t> bookable businesses and surfacing their instant book buttons at the right time, in the right place, within the consumer’s app, mobile and web journeys.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32550" y="3132758"/>
            <a:ext cx="9454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one-stop shop for revenue integrations of the worlds bookable </a:t>
            </a:r>
            <a:r>
              <a:rPr lang="en-GB" dirty="0"/>
              <a:t>products and </a:t>
            </a:r>
            <a:r>
              <a:rPr lang="en-GB" dirty="0" smtClean="0"/>
              <a:t>services</a:t>
            </a:r>
            <a:br>
              <a:rPr lang="en-GB" dirty="0" smtClean="0"/>
            </a:b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performance based advertising platform for marketplace demand</a:t>
            </a:r>
            <a:br>
              <a:rPr lang="en-GB" dirty="0" smtClean="0"/>
            </a:b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We are creating a transactional technology layer to support the connecting of marketplace apps and the integrations of our marketplace products and services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eet the team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1" y="1254616"/>
            <a:ext cx="11449878" cy="40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eet our advisors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7" y="1381538"/>
            <a:ext cx="11349504" cy="43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798" y="178360"/>
            <a:ext cx="11833200" cy="806338"/>
          </a:xfrm>
        </p:spPr>
        <p:txBody>
          <a:bodyPr/>
          <a:lstStyle/>
          <a:p>
            <a:r>
              <a:rPr lang="en-US" dirty="0" smtClean="0"/>
              <a:t>We created </a:t>
            </a:r>
            <a:r>
              <a:rPr lang="en-US" dirty="0" err="1" smtClean="0"/>
              <a:t>Booxscale</a:t>
            </a:r>
            <a:r>
              <a:rPr lang="en-US" dirty="0" smtClean="0"/>
              <a:t> to solve…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80084071"/>
              </p:ext>
            </p:extLst>
          </p:nvPr>
        </p:nvGraphicFramePr>
        <p:xfrm>
          <a:off x="1102996" y="1097788"/>
          <a:ext cx="9526904" cy="428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2754981"/>
            <a:ext cx="657352" cy="65735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660154" y="6138476"/>
            <a:ext cx="2269649" cy="437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Get a Quote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01002" y="6146295"/>
            <a:ext cx="2269649" cy="437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Ride Now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54042" y="6146295"/>
            <a:ext cx="2269649" cy="437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Order Now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594890" y="6138476"/>
            <a:ext cx="2269649" cy="437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Book Now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913" y="6146295"/>
            <a:ext cx="2269649" cy="437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latin typeface="Hind" charset="0"/>
                <a:ea typeface="Hind" charset="0"/>
                <a:cs typeface="Hind" charset="0"/>
              </a:rPr>
              <a:t>Shop Now</a:t>
            </a:r>
            <a:endParaRPr lang="en-US" dirty="0"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000" y="178362"/>
            <a:ext cx="11833200" cy="806338"/>
          </a:xfrm>
        </p:spPr>
        <p:txBody>
          <a:bodyPr/>
          <a:lstStyle/>
          <a:p>
            <a:pPr lvl="0"/>
            <a:r>
              <a:rPr lang="en-US" dirty="0"/>
              <a:t>T</a:t>
            </a:r>
            <a:r>
              <a:rPr lang="en-US" dirty="0" smtClean="0"/>
              <a:t>he solution - </a:t>
            </a: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next generation marketplace aggregation </a:t>
            </a:r>
            <a:r>
              <a:rPr lang="en-US" dirty="0" smtClean="0">
                <a:solidFill>
                  <a:schemeClr val="tx2"/>
                </a:solidFill>
              </a:rPr>
              <a:t>platform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11680" y="3018161"/>
            <a:ext cx="3108960" cy="694944"/>
            <a:chOff x="3499104" y="3211849"/>
            <a:chExt cx="3108960" cy="6949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40" y="3382076"/>
              <a:ext cx="2457288" cy="35448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499104" y="3211849"/>
              <a:ext cx="3108960" cy="6949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5" y="1724938"/>
            <a:ext cx="585695" cy="595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32" y="1724938"/>
            <a:ext cx="574805" cy="5308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16" y="1699327"/>
            <a:ext cx="574805" cy="574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18" y="1724938"/>
            <a:ext cx="550937" cy="55298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252172" y="2376092"/>
            <a:ext cx="2544" cy="506339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668602" y="2371581"/>
            <a:ext cx="2544" cy="506339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449488" y="2413956"/>
            <a:ext cx="640777" cy="444060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51995" y="1015404"/>
            <a:ext cx="128365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10 of 1000’s of take-</a:t>
            </a:r>
            <a:r>
              <a:rPr lang="en-GB" sz="1400" dirty="0" err="1" smtClean="0"/>
              <a:t>aways</a:t>
            </a:r>
            <a:endParaRPr lang="en-GB" sz="1400" dirty="0"/>
          </a:p>
        </p:txBody>
      </p:sp>
      <p:sp>
        <p:nvSpPr>
          <p:cNvPr id="143" name="TextBox 142"/>
          <p:cNvSpPr txBox="1"/>
          <p:nvPr/>
        </p:nvSpPr>
        <p:spPr>
          <a:xfrm>
            <a:off x="1590025" y="995598"/>
            <a:ext cx="14051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1000’s of </a:t>
            </a:r>
            <a:r>
              <a:rPr lang="en-GB" sz="1400" dirty="0" smtClean="0"/>
              <a:t>masseuses</a:t>
            </a:r>
            <a:endParaRPr lang="en-GB" sz="1400" dirty="0"/>
          </a:p>
        </p:txBody>
      </p:sp>
      <p:sp>
        <p:nvSpPr>
          <p:cNvPr id="144" name="Rectangle 143"/>
          <p:cNvSpPr/>
          <p:nvPr/>
        </p:nvSpPr>
        <p:spPr>
          <a:xfrm>
            <a:off x="3102047" y="945769"/>
            <a:ext cx="118187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10 of 1000’s </a:t>
            </a:r>
            <a:r>
              <a:rPr lang="en-GB" sz="1400"/>
              <a:t>of </a:t>
            </a:r>
            <a:r>
              <a:rPr lang="en-GB" sz="1400" smtClean="0"/>
              <a:t>taxis</a:t>
            </a:r>
            <a:endParaRPr lang="en-GB" sz="14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227240" y="873523"/>
            <a:ext cx="152423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1000’s</a:t>
            </a:r>
          </a:p>
          <a:p>
            <a:pPr algn="ctr"/>
            <a:r>
              <a:rPr lang="en-GB" sz="1400" dirty="0" smtClean="0"/>
              <a:t>beauty/hair </a:t>
            </a:r>
            <a:r>
              <a:rPr lang="en-GB" sz="1400" dirty="0"/>
              <a:t>s</a:t>
            </a:r>
            <a:r>
              <a:rPr lang="en-GB" sz="1400" dirty="0" smtClean="0"/>
              <a:t>alons</a:t>
            </a:r>
            <a:endParaRPr lang="en-GB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1189790" y="2485804"/>
            <a:ext cx="477010" cy="396627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7705344" y="1125377"/>
            <a:ext cx="48768" cy="5116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/>
          <p:cNvSpPr/>
          <p:nvPr/>
        </p:nvSpPr>
        <p:spPr>
          <a:xfrm>
            <a:off x="8051453" y="859698"/>
            <a:ext cx="3607620" cy="63221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rPr>
              <a:t>110,000+ bookable businesses activated (Demand)</a:t>
            </a:r>
            <a:endParaRPr lang="en-US" dirty="0">
              <a:solidFill>
                <a:schemeClr val="tx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8063607" y="1872163"/>
            <a:ext cx="3607620" cy="63221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rPr>
              <a:t>20  Marketplaces integrated</a:t>
            </a:r>
            <a:endParaRPr lang="en-US" dirty="0">
              <a:solidFill>
                <a:schemeClr val="tx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8063607" y="4112456"/>
            <a:ext cx="3607620" cy="118344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rPr>
              <a:t>Booxscale</a:t>
            </a:r>
            <a:r>
              <a:rPr lang="en-US" dirty="0" smtClean="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rPr>
              <a:t> integrations (Supply)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rPr>
              <a:t>Surfacing buttons to millions of users</a:t>
            </a:r>
            <a:endParaRPr lang="en-US" dirty="0">
              <a:solidFill>
                <a:schemeClr val="tx1"/>
              </a:solidFill>
              <a:latin typeface="Hind" charset="0"/>
              <a:ea typeface="Hind" charset="0"/>
              <a:cs typeface="Hind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978520" y="2403542"/>
            <a:ext cx="2544" cy="506339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6083501" y="1722736"/>
            <a:ext cx="566887" cy="562342"/>
          </a:xfrm>
          <a:prstGeom prst="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58" name="TextBox 157"/>
          <p:cNvSpPr txBox="1"/>
          <p:nvPr/>
        </p:nvSpPr>
        <p:spPr>
          <a:xfrm>
            <a:off x="6196893" y="1818936"/>
            <a:ext cx="2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…</a:t>
            </a:r>
            <a:endParaRPr lang="en-GB"/>
          </a:p>
        </p:txBody>
      </p:sp>
      <p:sp>
        <p:nvSpPr>
          <p:cNvPr id="159" name="TextBox 158"/>
          <p:cNvSpPr txBox="1"/>
          <p:nvPr/>
        </p:nvSpPr>
        <p:spPr>
          <a:xfrm>
            <a:off x="5613821" y="957234"/>
            <a:ext cx="162683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smtClean="0"/>
              <a:t>+ vertical / niche  </a:t>
            </a:r>
            <a:r>
              <a:rPr lang="en-GB" sz="1600" dirty="0" smtClean="0"/>
              <a:t>marketplaces</a:t>
            </a:r>
            <a:endParaRPr lang="en-GB" sz="1600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7" y="5672006"/>
            <a:ext cx="889143" cy="554149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32" y="5721996"/>
            <a:ext cx="456105" cy="390947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76" y="5783321"/>
            <a:ext cx="525831" cy="395347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50" y="5750640"/>
            <a:ext cx="754731" cy="406963"/>
          </a:xfrm>
          <a:prstGeom prst="rect">
            <a:avLst/>
          </a:prstGeom>
        </p:spPr>
      </p:pic>
      <p:cxnSp>
        <p:nvCxnSpPr>
          <p:cNvPr id="166" name="Straight Arrow Connector 165"/>
          <p:cNvCxnSpPr/>
          <p:nvPr/>
        </p:nvCxnSpPr>
        <p:spPr>
          <a:xfrm>
            <a:off x="3658021" y="3767177"/>
            <a:ext cx="1686" cy="276630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7" y="4552617"/>
            <a:ext cx="396305" cy="345169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25" y="4534955"/>
            <a:ext cx="262426" cy="290544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22" y="4534955"/>
            <a:ext cx="251761" cy="287727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45" y="4504094"/>
            <a:ext cx="304357" cy="33479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40" y="4538246"/>
            <a:ext cx="227242" cy="346544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39" y="5650943"/>
            <a:ext cx="563045" cy="563045"/>
          </a:xfrm>
          <a:prstGeom prst="rect">
            <a:avLst/>
          </a:prstGeom>
        </p:spPr>
      </p:pic>
      <p:cxnSp>
        <p:nvCxnSpPr>
          <p:cNvPr id="175" name="Straight Connector 174"/>
          <p:cNvCxnSpPr/>
          <p:nvPr/>
        </p:nvCxnSpPr>
        <p:spPr>
          <a:xfrm>
            <a:off x="890016" y="5461761"/>
            <a:ext cx="5306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890016" y="5059680"/>
            <a:ext cx="0" cy="402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2269391" y="5466797"/>
            <a:ext cx="1" cy="15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3146423" y="5461761"/>
            <a:ext cx="1" cy="15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132649" y="5461761"/>
            <a:ext cx="1" cy="15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5135578" y="5468387"/>
            <a:ext cx="1" cy="15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202248" y="4059638"/>
            <a:ext cx="14051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Publishers &amp; directories</a:t>
            </a:r>
            <a:endParaRPr lang="en-GB" sz="1200" dirty="0"/>
          </a:p>
        </p:txBody>
      </p:sp>
      <p:sp>
        <p:nvSpPr>
          <p:cNvPr id="191" name="TextBox 190"/>
          <p:cNvSpPr txBox="1"/>
          <p:nvPr/>
        </p:nvSpPr>
        <p:spPr>
          <a:xfrm>
            <a:off x="1530286" y="4061703"/>
            <a:ext cx="9969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Maps &amp; geo </a:t>
            </a:r>
            <a:r>
              <a:rPr lang="en-GB" sz="1200" dirty="0"/>
              <a:t>a</a:t>
            </a:r>
            <a:r>
              <a:rPr lang="en-GB" sz="1200" dirty="0" smtClean="0"/>
              <a:t>pps</a:t>
            </a:r>
            <a:endParaRPr lang="en-GB" sz="1200" dirty="0"/>
          </a:p>
        </p:txBody>
      </p:sp>
      <p:sp>
        <p:nvSpPr>
          <p:cNvPr id="192" name="TextBox 191"/>
          <p:cNvSpPr txBox="1"/>
          <p:nvPr/>
        </p:nvSpPr>
        <p:spPr>
          <a:xfrm>
            <a:off x="2608634" y="4061703"/>
            <a:ext cx="9969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Web search &amp; </a:t>
            </a:r>
            <a:r>
              <a:rPr lang="en-GB" sz="1200" dirty="0"/>
              <a:t>d</a:t>
            </a:r>
            <a:r>
              <a:rPr lang="en-GB" sz="1200" dirty="0" smtClean="0"/>
              <a:t>iscovery</a:t>
            </a:r>
            <a:endParaRPr lang="en-GB" sz="1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3830324" y="4059637"/>
            <a:ext cx="9969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AI &amp; info</a:t>
            </a:r>
          </a:p>
          <a:p>
            <a:pPr algn="ctr"/>
            <a:r>
              <a:rPr lang="en-GB" sz="1200" dirty="0"/>
              <a:t>i</a:t>
            </a:r>
            <a:r>
              <a:rPr lang="en-GB" sz="1200" dirty="0" smtClean="0"/>
              <a:t>ntegrations</a:t>
            </a:r>
            <a:endParaRPr lang="en-GB" sz="1200" dirty="0"/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1250837" y="5468415"/>
            <a:ext cx="1" cy="15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5739908" y="5650943"/>
            <a:ext cx="2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…</a:t>
            </a:r>
            <a:endParaRPr lang="en-GB"/>
          </a:p>
        </p:txBody>
      </p:sp>
      <p:cxnSp>
        <p:nvCxnSpPr>
          <p:cNvPr id="199" name="Straight Connector 198"/>
          <p:cNvCxnSpPr/>
          <p:nvPr/>
        </p:nvCxnSpPr>
        <p:spPr>
          <a:xfrm flipH="1">
            <a:off x="5886219" y="5466096"/>
            <a:ext cx="1" cy="15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5097147" y="4042429"/>
            <a:ext cx="9969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Chat &amp; social</a:t>
            </a:r>
          </a:p>
          <a:p>
            <a:pPr algn="ctr"/>
            <a:r>
              <a:rPr lang="en-GB" sz="1200" dirty="0"/>
              <a:t>i</a:t>
            </a:r>
            <a:r>
              <a:rPr lang="en-GB" sz="1200" dirty="0" smtClean="0"/>
              <a:t>ntegrations</a:t>
            </a:r>
            <a:endParaRPr lang="en-GB" sz="1200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17" y="4478149"/>
            <a:ext cx="248857" cy="293733"/>
          </a:xfrm>
          <a:prstGeom prst="rect">
            <a:avLst/>
          </a:prstGeom>
        </p:spPr>
      </p:pic>
      <p:sp>
        <p:nvSpPr>
          <p:cNvPr id="203" name="TextBox 202"/>
          <p:cNvSpPr txBox="1"/>
          <p:nvPr/>
        </p:nvSpPr>
        <p:spPr>
          <a:xfrm>
            <a:off x="6226294" y="4042429"/>
            <a:ext cx="126122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Offline and In-home </a:t>
            </a:r>
            <a:r>
              <a:rPr lang="en-GB" sz="1200" dirty="0"/>
              <a:t>b</a:t>
            </a:r>
            <a:r>
              <a:rPr lang="en-GB" sz="1200" dirty="0" smtClean="0"/>
              <a:t>uttons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690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8"/>
          <p:cNvSpPr txBox="1">
            <a:spLocks/>
          </p:cNvSpPr>
          <p:nvPr/>
        </p:nvSpPr>
        <p:spPr>
          <a:xfrm>
            <a:off x="197188" y="192699"/>
            <a:ext cx="5907603" cy="64728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1300" dirty="0">
              <a:solidFill>
                <a:srgbClr val="696969"/>
              </a:solidFill>
            </a:endParaRPr>
          </a:p>
        </p:txBody>
      </p:sp>
      <p:sp>
        <p:nvSpPr>
          <p:cNvPr id="5" name="Content Placeholder 18"/>
          <p:cNvSpPr txBox="1">
            <a:spLocks/>
          </p:cNvSpPr>
          <p:nvPr/>
        </p:nvSpPr>
        <p:spPr>
          <a:xfrm>
            <a:off x="6094797" y="191062"/>
            <a:ext cx="5907603" cy="64728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ind" charset="0"/>
                <a:ea typeface="Hind" charset="0"/>
                <a:cs typeface="Hi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1300" dirty="0">
              <a:solidFill>
                <a:srgbClr val="69696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Value propositions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50" y="936370"/>
            <a:ext cx="1835966" cy="1275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74" y="897759"/>
            <a:ext cx="2607126" cy="1353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6300"/>
            <a:ext cx="279400" cy="279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099" y="2540000"/>
            <a:ext cx="4936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313131"/>
                </a:solidFill>
              </a:rPr>
              <a:t>A performance based advertising platform designed specifically for Marketplaces</a:t>
            </a:r>
            <a:br>
              <a:rPr lang="en-GB" dirty="0" smtClean="0">
                <a:solidFill>
                  <a:srgbClr val="313131"/>
                </a:solidFill>
              </a:rPr>
            </a:br>
            <a:endParaRPr lang="en-GB" dirty="0" smtClean="0">
              <a:solidFill>
                <a:srgbClr val="31313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313131"/>
                </a:solidFill>
              </a:rPr>
              <a:t>Customer acquisition channel for Marketplaces to deliver leads and bookings to their customers and installs of their App</a:t>
            </a:r>
          </a:p>
          <a:p>
            <a:pPr marL="285750" indent="-285750">
              <a:buFont typeface="Arial" charset="0"/>
              <a:buChar char="•"/>
            </a:pPr>
            <a:endParaRPr lang="en-GB" dirty="0">
              <a:solidFill>
                <a:srgbClr val="31313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313131"/>
                </a:solidFill>
              </a:rPr>
              <a:t>A technology platform built to match a Marketplace’s customers to web directories and Publisher integrations </a:t>
            </a:r>
            <a:endParaRPr lang="en-GB" dirty="0">
              <a:solidFill>
                <a:srgbClr val="31313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9965" y="2540000"/>
            <a:ext cx="4936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313131"/>
                </a:solidFill>
              </a:rPr>
              <a:t>A one-stop shop for publishers and partners to access multiple Marketplaces</a:t>
            </a:r>
            <a:br>
              <a:rPr lang="en-GB" dirty="0" smtClean="0">
                <a:solidFill>
                  <a:srgbClr val="313131"/>
                </a:solidFill>
              </a:rPr>
            </a:br>
            <a:endParaRPr lang="en-GB" dirty="0" smtClean="0">
              <a:solidFill>
                <a:srgbClr val="31313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313131"/>
                </a:solidFill>
              </a:rPr>
              <a:t>A consolidated reporting dashboard reporting all Marketplace activity and aggregated billing resulting in a single invoice and payment</a:t>
            </a:r>
          </a:p>
          <a:p>
            <a:pPr marL="285750" indent="-285750">
              <a:buFont typeface="Arial" charset="0"/>
              <a:buChar char="•"/>
            </a:pPr>
            <a:endParaRPr lang="en-GB" dirty="0">
              <a:solidFill>
                <a:srgbClr val="31313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313131"/>
                </a:solidFill>
              </a:rPr>
              <a:t>A technology platform and layer designed specifically to integrate Marketplace buttons and listings into a variety of advertising formats and integrations</a:t>
            </a:r>
            <a:endParaRPr lang="en-GB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9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2" y="1198216"/>
            <a:ext cx="10863469" cy="4829245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78197" y="178362"/>
            <a:ext cx="11833200" cy="806338"/>
          </a:xfrm>
        </p:spPr>
        <p:txBody>
          <a:bodyPr/>
          <a:lstStyle/>
          <a:p>
            <a:r>
              <a:rPr lang="en-US" dirty="0" smtClean="0"/>
              <a:t>What we do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454400" y="4257020"/>
            <a:ext cx="1663700" cy="1770441"/>
          </a:xfrm>
          <a:prstGeom prst="straightConnector1">
            <a:avLst/>
          </a:prstGeom>
          <a:ln w="666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51400" y="3886200"/>
            <a:ext cx="1181100" cy="635000"/>
          </a:xfrm>
          <a:prstGeom prst="rect">
            <a:avLst/>
          </a:prstGeom>
          <a:noFill/>
          <a:ln w="57150" cap="rnd">
            <a:solidFill>
              <a:schemeClr val="tx1">
                <a:alpha val="74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5867638"/>
            <a:ext cx="2273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196" y="405734"/>
            <a:ext cx="12116507" cy="806338"/>
          </a:xfrm>
        </p:spPr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en-US" dirty="0" smtClean="0"/>
              <a:t>ertical niches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80000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9619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9238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8857" y="148573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28096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78476" y="1418908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29619" y="2717671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29619" y="4016434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29619" y="5315197"/>
            <a:ext cx="1080000" cy="8470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0000" y="272641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0000" y="334213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80000" y="395784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80000" y="457356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0000" y="518927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80000" y="580499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79238" y="2726732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79238" y="3342447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579238" y="3958162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79238" y="4573877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9238" y="5189592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9238" y="5805307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8857" y="271767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28857" y="333338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28857" y="394910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28857" y="456481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28857" y="518053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28857" y="579624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078476" y="271767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78476" y="333338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078476" y="394910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078476" y="456481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078476" y="518053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078476" y="579624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28096" y="270018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828096" y="331589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828096" y="393161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828096" y="454732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828096" y="5163041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828096" y="5778756"/>
            <a:ext cx="108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40" y="1548025"/>
            <a:ext cx="606320" cy="60632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57" y="1445423"/>
            <a:ext cx="811524" cy="81152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84" y="2878048"/>
            <a:ext cx="789070" cy="5263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01" y="4246808"/>
            <a:ext cx="838200" cy="38631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01" y="5555448"/>
            <a:ext cx="889953" cy="39581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22" y="1615991"/>
            <a:ext cx="866776" cy="46797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97" y="1598702"/>
            <a:ext cx="791603" cy="4907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6" y="1459381"/>
            <a:ext cx="785124" cy="785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1074" y="808903"/>
            <a:ext cx="725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Competition in a marketplace vertical creates a higher value for our leads.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96" y="1661213"/>
            <a:ext cx="998544" cy="3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ooxscale">
      <a:dk1>
        <a:srgbClr val="D13235"/>
      </a:dk1>
      <a:lt1>
        <a:srgbClr val="FFFFFF"/>
      </a:lt1>
      <a:dk2>
        <a:srgbClr val="D13235"/>
      </a:dk2>
      <a:lt2>
        <a:srgbClr val="FFFFFF"/>
      </a:lt2>
      <a:accent1>
        <a:srgbClr val="D13235"/>
      </a:accent1>
      <a:accent2>
        <a:srgbClr val="D13235"/>
      </a:accent2>
      <a:accent3>
        <a:srgbClr val="D13235"/>
      </a:accent3>
      <a:accent4>
        <a:srgbClr val="D13235"/>
      </a:accent4>
      <a:accent5>
        <a:srgbClr val="D13235"/>
      </a:accent5>
      <a:accent6>
        <a:srgbClr val="D13235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6462</TotalTime>
  <Words>679</Words>
  <Application>Microsoft Macintosh PowerPoint</Application>
  <PresentationFormat>Widescreen</PresentationFormat>
  <Paragraphs>217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Hind</vt:lpstr>
      <vt:lpstr>Hind Semibold</vt:lpstr>
      <vt:lpstr>Tahoma</vt:lpstr>
      <vt:lpstr>Arial</vt:lpstr>
      <vt:lpstr>Office Theme</vt:lpstr>
      <vt:lpstr>PowerPoint Presentation</vt:lpstr>
      <vt:lpstr>What is booxscale?</vt:lpstr>
      <vt:lpstr>Meet the team</vt:lpstr>
      <vt:lpstr>Meet our advisors</vt:lpstr>
      <vt:lpstr>We created Booxscale to solve…</vt:lpstr>
      <vt:lpstr>The solution - The next generation marketplace aggregation platform</vt:lpstr>
      <vt:lpstr>Value propositions</vt:lpstr>
      <vt:lpstr>What we do</vt:lpstr>
      <vt:lpstr>Vertical niches   </vt:lpstr>
      <vt:lpstr>Marketplaces working with us</vt:lpstr>
      <vt:lpstr>KPI traction</vt:lpstr>
      <vt:lpstr>Our dashboard</vt:lpstr>
      <vt:lpstr>Competitor analysis</vt:lpstr>
      <vt:lpstr>Projections</vt:lpstr>
      <vt:lpstr>Summary financials</vt:lpstr>
      <vt:lpstr>Investment summary to date</vt:lpstr>
      <vt:lpstr>Contact to discuss Investment 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Booxscale</dc:title>
  <dc:creator>Chris Mahon</dc:creator>
  <cp:lastModifiedBy>Microsoft Office User</cp:lastModifiedBy>
  <cp:revision>519</cp:revision>
  <cp:lastPrinted>2016-09-21T09:29:35Z</cp:lastPrinted>
  <dcterms:created xsi:type="dcterms:W3CDTF">2016-08-10T13:35:10Z</dcterms:created>
  <dcterms:modified xsi:type="dcterms:W3CDTF">2016-10-12T21:19:22Z</dcterms:modified>
</cp:coreProperties>
</file>